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461" r:id="rId3"/>
    <p:sldId id="472" r:id="rId4"/>
    <p:sldId id="475" r:id="rId5"/>
    <p:sldId id="384" r:id="rId6"/>
    <p:sldId id="476" r:id="rId7"/>
    <p:sldId id="485" r:id="rId8"/>
    <p:sldId id="480" r:id="rId9"/>
    <p:sldId id="468" r:id="rId10"/>
    <p:sldId id="474" r:id="rId11"/>
    <p:sldId id="471" r:id="rId12"/>
    <p:sldId id="473" r:id="rId13"/>
    <p:sldId id="477" r:id="rId14"/>
    <p:sldId id="484" r:id="rId15"/>
    <p:sldId id="479" r:id="rId16"/>
    <p:sldId id="478" r:id="rId17"/>
    <p:sldId id="342" r:id="rId18"/>
  </p:sldIdLst>
  <p:sldSz cx="9144000" cy="5143500" type="screen16x9"/>
  <p:notesSz cx="6858000" cy="9144000"/>
  <p:embeddedFontLst>
    <p:embeddedFont>
      <p:font typeface="Attendi Alaska" pitchFamily="2" charset="77"/>
      <p:regular r:id="rId20"/>
    </p:embeddedFont>
    <p:embeddedFont>
      <p:font typeface="Attendi Alaska Medium" pitchFamily="2" charset="77"/>
      <p:regular r:id="rId21"/>
    </p:embeddedFont>
    <p:embeddedFont>
      <p:font typeface="Montserrat" pitchFamily="2" charset="77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6239B25-8E5B-3D97-C963-C3814F240808}" name="Roos Hendriksen" initials="RH" userId="S::roos@attendi.nl::0a33ada1-9a85-47b9-b0a9-31dbf46a2480" providerId="AD"/>
  <p188:author id="{0164733D-DA3B-A153-3488-22347B1A4FB2}" name="Agterhof, Renate" initials="AR" userId="S::agterhof.r@hsleiden.nl::7130b921-0c02-453d-84ac-5d9360cc01ca" providerId="AD"/>
  <p188:author id="{CE350D62-86A5-3376-7FD9-3FAED0F4E381}" name="Berend Jutte" initials="BJ" userId="S::berend@attendi.nl::b88a7459-1557-4c49-babf-4eee4c8528b0" providerId="AD"/>
  <p188:author id="{610D0573-61EC-5696-D11C-90D9180D284B}" name="Manon Bos" initials="" userId="S::manon@attendi.nl::4749f821-8a52-4dd7-b6e2-d5ef912466e9" providerId="AD"/>
  <p188:author id="{25B0C2B4-62B5-C6B5-9780-EAB1ECBB1480}" name="Jozé Agterhof" initials="JA" userId="11045923ffa68a37" providerId="Windows Live"/>
  <p188:author id="{F3D82CB9-27A0-93C8-BC85-C536948DEEA6}" name="Diederik de Rave" initials="DdR" userId="S::diederik@attendi.nl::dc168215-a2f2-43c2-84c6-8f733470cd6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0F0"/>
    <a:srgbClr val="FF3FE8"/>
    <a:srgbClr val="0B6551"/>
    <a:srgbClr val="F5EBE1"/>
    <a:srgbClr val="642744"/>
    <a:srgbClr val="F2EFEA"/>
    <a:srgbClr val="A6C9DB"/>
    <a:srgbClr val="53B4C5"/>
    <a:srgbClr val="EA9A99"/>
    <a:srgbClr val="1CA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CB8E6D-8F28-438D-99AE-2145E3A94535}">
  <a:tblStyle styleId="{41CB8E6D-8F28-438D-99AE-2145E3A9453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ABFCF23-3B69-468F-B69F-88F6DE6A72F2}" styleName="Stijl, gemiddeld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Stijl, thema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Stijl, licht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Stijl, licht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25" autoAdjust="0"/>
    <p:restoredTop sz="85442" autoAdjust="0"/>
  </p:normalViewPr>
  <p:slideViewPr>
    <p:cSldViewPr snapToGrid="0">
      <p:cViewPr varScale="1">
        <p:scale>
          <a:sx n="145" d="100"/>
          <a:sy n="145" d="100"/>
        </p:scale>
        <p:origin x="17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af0a57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af0a57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af0a57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af0a57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1396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af0a57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af0a57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6175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af0a57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af0a57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2445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af0a57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af0a57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5195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af0a57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af0a57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6723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af0a57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af0a57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3945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af0a57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af0a57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7588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af0a57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af0a57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2281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af0a57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af0a57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3234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af0a57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af0a57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0339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af0a57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af0a57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8662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af0a57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af0a57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2050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af0a57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af0a57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4870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af0a57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af0a57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8526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af0a57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af0a57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6210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af0a57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af0a57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2351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5200" b="0" i="0">
                <a:latin typeface="Attendi Alaska" pitchFamily="2" charset="77"/>
                <a:ea typeface="Attendi Alaska" pitchFamily="2" charset="77"/>
                <a:cs typeface="Attendi Alaska" pitchFamily="2" charset="77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sz="2800" b="0" i="0">
                <a:latin typeface="Attendi Alaska" pitchFamily="2" charset="77"/>
                <a:ea typeface="Attendi Alaska" pitchFamily="2" charset="77"/>
                <a:cs typeface="Attendi Alaska" pitchFamily="2" charset="77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0" i="0">
                <a:latin typeface="Attendi Alaska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 i="0">
                <a:latin typeface="Attendi Alaska" pitchFamily="2" charset="77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 i="0">
                <a:latin typeface="Attendi Alaska" pitchFamily="2" charset="77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0" i="0">
                <a:latin typeface="Attendi Alaska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 i="0">
                <a:latin typeface="Attendi Alaska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0" i="0">
                <a:latin typeface="Attendi Alaska" pitchFamily="2" charset="77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 i="0">
                <a:latin typeface="Attendi Alaska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 i="0">
                <a:latin typeface="Attendi Alaska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0" i="0">
                <a:latin typeface="Attendi Alaska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b="0" i="0">
                <a:latin typeface="Attendi Alaska" pitchFamily="2" charset="77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>
                <a:latin typeface="Attendi Alaska" pitchFamily="2" charset="77"/>
              </a:defRPr>
            </a:lvl1pPr>
          </a:lstStyle>
          <a:p>
            <a:endParaRPr dirty="0"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 i="0">
                <a:latin typeface="Attendi Alaska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b="0" i="0">
                <a:latin typeface="Attendi Alaska" pitchFamily="2" charset="77"/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ttendi Alaska" pitchFamily="2" charset="77"/>
          <a:ea typeface="Attendi Alaska" pitchFamily="2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ttendi Alaska" pitchFamily="2" charset="77"/>
          <a:ea typeface="Attendi Alaska" pitchFamily="2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tendi.nl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55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291E4E-4DA4-BFB6-32C8-A0B4381881D9}"/>
              </a:ext>
            </a:extLst>
          </p:cNvPr>
          <p:cNvSpPr txBox="1"/>
          <p:nvPr/>
        </p:nvSpPr>
        <p:spPr>
          <a:xfrm>
            <a:off x="1038089" y="2114550"/>
            <a:ext cx="27663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rgbClr val="FF90F0"/>
                </a:solidFill>
                <a:latin typeface="Attendi Alaska Medium" pitchFamily="2" charset="77"/>
              </a:rPr>
              <a:t>Evaluatie rapport</a:t>
            </a:r>
            <a:endParaRPr lang="en-NL" sz="3200" dirty="0">
              <a:solidFill>
                <a:srgbClr val="FF90F0"/>
              </a:solidFill>
              <a:latin typeface="Attendi Alaska Medium" pitchFamily="2" charset="77"/>
            </a:endParaRPr>
          </a:p>
        </p:txBody>
      </p:sp>
      <p:pic>
        <p:nvPicPr>
          <p:cNvPr id="10" name="Picture 9" descr="A picture containing creativity&#10;&#10;Description automatically generated">
            <a:extLst>
              <a:ext uri="{FF2B5EF4-FFF2-40B4-BE49-F238E27FC236}">
                <a16:creationId xmlns:a16="http://schemas.microsoft.com/office/drawing/2014/main" id="{22ACF7B2-17D1-BF6D-2F9A-7E91BF455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73" y="4773393"/>
            <a:ext cx="320919" cy="148832"/>
          </a:xfrm>
          <a:prstGeom prst="rect">
            <a:avLst/>
          </a:prstGeom>
        </p:spPr>
      </p:pic>
      <p:pic>
        <p:nvPicPr>
          <p:cNvPr id="8" name="Afbeelding 7" descr="Afbeelding met persoon, kleding, Menselijk gezicht, overdekt&#10;&#10;Automatisch gegenereerde beschrijving">
            <a:extLst>
              <a:ext uri="{FF2B5EF4-FFF2-40B4-BE49-F238E27FC236}">
                <a16:creationId xmlns:a16="http://schemas.microsoft.com/office/drawing/2014/main" id="{32364174-032A-B268-4A59-9313BD2BD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286" y="1438404"/>
            <a:ext cx="3857625" cy="2571750"/>
          </a:xfrm>
          <a:prstGeom prst="round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2744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DA7FFAF-96E2-CC25-0F53-159EBFE7B6D6}"/>
              </a:ext>
            </a:extLst>
          </p:cNvPr>
          <p:cNvSpPr txBox="1"/>
          <p:nvPr/>
        </p:nvSpPr>
        <p:spPr>
          <a:xfrm>
            <a:off x="311699" y="371532"/>
            <a:ext cx="852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90F0"/>
                </a:solidFill>
                <a:latin typeface="Attendi Alaska Medium" pitchFamily="2" charset="77"/>
              </a:rPr>
              <a:t>Cliënt (2)</a:t>
            </a:r>
            <a:endParaRPr lang="en-NL" sz="3200" dirty="0">
              <a:solidFill>
                <a:srgbClr val="FF90F0"/>
              </a:solidFill>
              <a:latin typeface="Attendi Alaska Medium" pitchFamily="2" charset="77"/>
            </a:endParaRPr>
          </a:p>
        </p:txBody>
      </p:sp>
      <p:pic>
        <p:nvPicPr>
          <p:cNvPr id="6" name="Picture 5" descr="A picture containing creativity&#10;&#10;Description automatically generated">
            <a:extLst>
              <a:ext uri="{FF2B5EF4-FFF2-40B4-BE49-F238E27FC236}">
                <a16:creationId xmlns:a16="http://schemas.microsoft.com/office/drawing/2014/main" id="{99A0E784-6793-3FC9-E14A-3C2703C88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73" y="4773393"/>
            <a:ext cx="320919" cy="14883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B853F68-AB38-19C4-DC98-62D5E3EA3A4B}"/>
              </a:ext>
            </a:extLst>
          </p:cNvPr>
          <p:cNvSpPr txBox="1"/>
          <p:nvPr/>
        </p:nvSpPr>
        <p:spPr>
          <a:xfrm>
            <a:off x="311699" y="956307"/>
            <a:ext cx="8730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Attendi Alaska" pitchFamily="2" charset="77"/>
              </a:rPr>
              <a:t>Kan spraakgestuurd rapporteren van meerwaarde zijn voor jouw cliënten?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BBB0C8B-39F0-4391-B60A-E3889963E565}"/>
              </a:ext>
            </a:extLst>
          </p:cNvPr>
          <p:cNvSpPr txBox="1"/>
          <p:nvPr/>
        </p:nvSpPr>
        <p:spPr>
          <a:xfrm>
            <a:off x="413231" y="1525485"/>
            <a:ext cx="7921877" cy="71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FF90F0"/>
              </a:buClr>
            </a:pPr>
            <a:r>
              <a:rPr lang="nl-NL" sz="1100" dirty="0">
                <a:solidFill>
                  <a:schemeClr val="bg1"/>
                </a:solidFill>
                <a:latin typeface="Attendi Alaska" pitchFamily="2" charset="77"/>
              </a:rPr>
              <a:t>[Geef hier een aantal quotes van zorgprofessionals over de meerwaarde van spraakgestuurd rapporteren voor de cliënt]</a:t>
            </a:r>
          </a:p>
        </p:txBody>
      </p:sp>
    </p:spTree>
    <p:extLst>
      <p:ext uri="{BB962C8B-B14F-4D97-AF65-F5344CB8AC3E}">
        <p14:creationId xmlns:p14="http://schemas.microsoft.com/office/powerpoint/2010/main" val="899283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2744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DA7FFAF-96E2-CC25-0F53-159EBFE7B6D6}"/>
              </a:ext>
            </a:extLst>
          </p:cNvPr>
          <p:cNvSpPr txBox="1"/>
          <p:nvPr/>
        </p:nvSpPr>
        <p:spPr>
          <a:xfrm>
            <a:off x="311699" y="371532"/>
            <a:ext cx="852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90F0"/>
                </a:solidFill>
                <a:latin typeface="Attendi Alaska Medium" pitchFamily="2" charset="77"/>
              </a:rPr>
              <a:t>Besparing van tijd (1)</a:t>
            </a:r>
            <a:endParaRPr lang="en-NL" sz="3200" dirty="0">
              <a:solidFill>
                <a:srgbClr val="FF90F0"/>
              </a:solidFill>
              <a:latin typeface="Attendi Alaska Medium" pitchFamily="2" charset="77"/>
            </a:endParaRPr>
          </a:p>
        </p:txBody>
      </p:sp>
      <p:pic>
        <p:nvPicPr>
          <p:cNvPr id="6" name="Picture 5" descr="A picture containing creativity&#10;&#10;Description automatically generated">
            <a:extLst>
              <a:ext uri="{FF2B5EF4-FFF2-40B4-BE49-F238E27FC236}">
                <a16:creationId xmlns:a16="http://schemas.microsoft.com/office/drawing/2014/main" id="{99A0E784-6793-3FC9-E14A-3C2703C88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73" y="4773393"/>
            <a:ext cx="320919" cy="14883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B853F68-AB38-19C4-DC98-62D5E3EA3A4B}"/>
              </a:ext>
            </a:extLst>
          </p:cNvPr>
          <p:cNvSpPr txBox="1"/>
          <p:nvPr/>
        </p:nvSpPr>
        <p:spPr>
          <a:xfrm>
            <a:off x="311699" y="873495"/>
            <a:ext cx="8730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Attendi Alaska" pitchFamily="2" charset="77"/>
              </a:rPr>
              <a:t>Geef hier een samenvatting van de tijdsbesparing die opgemerkt is in de vragenlijst en quotes</a:t>
            </a:r>
          </a:p>
        </p:txBody>
      </p:sp>
      <p:pic>
        <p:nvPicPr>
          <p:cNvPr id="14340" name="Picture 4" descr="Diagram met antwoorden op het Formulier. Titel van de vraag: Heb je het idee dat spraakgestuurd rapporteren tijd bespaart?  . Aantal antwoorden: 17 antwoorden.">
            <a:extLst>
              <a:ext uri="{FF2B5EF4-FFF2-40B4-BE49-F238E27FC236}">
                <a16:creationId xmlns:a16="http://schemas.microsoft.com/office/drawing/2014/main" id="{EEE080F8-D6D8-F4DD-4FFC-2BB135D3B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2" y="1407399"/>
            <a:ext cx="6257931" cy="263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14165F1A-F65D-F888-7012-578859383E8E}"/>
              </a:ext>
            </a:extLst>
          </p:cNvPr>
          <p:cNvSpPr/>
          <p:nvPr/>
        </p:nvSpPr>
        <p:spPr>
          <a:xfrm>
            <a:off x="413232" y="1779905"/>
            <a:ext cx="1026508" cy="267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2754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2744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DA7FFAF-96E2-CC25-0F53-159EBFE7B6D6}"/>
              </a:ext>
            </a:extLst>
          </p:cNvPr>
          <p:cNvSpPr txBox="1"/>
          <p:nvPr/>
        </p:nvSpPr>
        <p:spPr>
          <a:xfrm>
            <a:off x="311699" y="371532"/>
            <a:ext cx="852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90F0"/>
                </a:solidFill>
                <a:latin typeface="Attendi Alaska Medium" pitchFamily="2" charset="77"/>
              </a:rPr>
              <a:t>Besparing van tijd (2)</a:t>
            </a:r>
            <a:endParaRPr lang="en-NL" sz="3200" dirty="0">
              <a:solidFill>
                <a:srgbClr val="FF90F0"/>
              </a:solidFill>
              <a:latin typeface="Attendi Alaska Medium" pitchFamily="2" charset="77"/>
            </a:endParaRPr>
          </a:p>
        </p:txBody>
      </p:sp>
      <p:pic>
        <p:nvPicPr>
          <p:cNvPr id="6" name="Picture 5" descr="A picture containing creativity&#10;&#10;Description automatically generated">
            <a:extLst>
              <a:ext uri="{FF2B5EF4-FFF2-40B4-BE49-F238E27FC236}">
                <a16:creationId xmlns:a16="http://schemas.microsoft.com/office/drawing/2014/main" id="{99A0E784-6793-3FC9-E14A-3C2703C88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73" y="4773393"/>
            <a:ext cx="320919" cy="14883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B853F68-AB38-19C4-DC98-62D5E3EA3A4B}"/>
              </a:ext>
            </a:extLst>
          </p:cNvPr>
          <p:cNvSpPr txBox="1"/>
          <p:nvPr/>
        </p:nvSpPr>
        <p:spPr>
          <a:xfrm>
            <a:off x="311699" y="918410"/>
            <a:ext cx="8730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Attendi Alaska" pitchFamily="2" charset="77"/>
              </a:rPr>
              <a:t>Op wat voor momenten kan spraakgestuurd rapporteren jou tijd besparen?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C2B5975-F0BF-14C0-5F5A-41E714D584D8}"/>
              </a:ext>
            </a:extLst>
          </p:cNvPr>
          <p:cNvSpPr txBox="1"/>
          <p:nvPr/>
        </p:nvSpPr>
        <p:spPr>
          <a:xfrm>
            <a:off x="363952" y="1430725"/>
            <a:ext cx="8079008" cy="71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FF90F0"/>
              </a:buClr>
            </a:pPr>
            <a:r>
              <a:rPr lang="nl-NL" sz="1100" dirty="0">
                <a:solidFill>
                  <a:schemeClr val="bg1"/>
                </a:solidFill>
                <a:latin typeface="Attendi Alaska" pitchFamily="2" charset="77"/>
              </a:rPr>
              <a:t>[Geef hier quotes en voorbeelden van zorgprofessionals over de momenten waarop spraakgestuurd rapporteren tijd kan besparen]</a:t>
            </a:r>
          </a:p>
        </p:txBody>
      </p:sp>
    </p:spTree>
    <p:extLst>
      <p:ext uri="{BB962C8B-B14F-4D97-AF65-F5344CB8AC3E}">
        <p14:creationId xmlns:p14="http://schemas.microsoft.com/office/powerpoint/2010/main" val="2553005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2744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DA7FFAF-96E2-CC25-0F53-159EBFE7B6D6}"/>
              </a:ext>
            </a:extLst>
          </p:cNvPr>
          <p:cNvSpPr txBox="1"/>
          <p:nvPr/>
        </p:nvSpPr>
        <p:spPr>
          <a:xfrm>
            <a:off x="311699" y="371532"/>
            <a:ext cx="852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90F0"/>
                </a:solidFill>
                <a:latin typeface="Attendi Alaska Medium" pitchFamily="2" charset="77"/>
              </a:rPr>
              <a:t>Aanbeveling</a:t>
            </a:r>
            <a:endParaRPr lang="en-NL" sz="3200" dirty="0">
              <a:solidFill>
                <a:srgbClr val="FF90F0"/>
              </a:solidFill>
              <a:latin typeface="Attendi Alaska Medium" pitchFamily="2" charset="77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88F4D6B-E6A3-B32A-D286-BD7168D5AF80}"/>
              </a:ext>
            </a:extLst>
          </p:cNvPr>
          <p:cNvSpPr txBox="1"/>
          <p:nvPr/>
        </p:nvSpPr>
        <p:spPr>
          <a:xfrm>
            <a:off x="363952" y="1160845"/>
            <a:ext cx="8527275" cy="41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>
              <a:lnSpc>
                <a:spcPct val="150000"/>
              </a:lnSpc>
              <a:buClr>
                <a:srgbClr val="FF52E9"/>
              </a:buClr>
              <a:buFont typeface="Arial" panose="020B0604020202020204" pitchFamily="34" charset="0"/>
              <a:buChar char="•"/>
            </a:pPr>
            <a:endParaRPr lang="nl-NL" sz="1600" dirty="0">
              <a:solidFill>
                <a:srgbClr val="FF90F0"/>
              </a:solidFill>
              <a:latin typeface="Attendi Alaska" pitchFamily="2" charset="77"/>
            </a:endParaRPr>
          </a:p>
        </p:txBody>
      </p:sp>
      <p:pic>
        <p:nvPicPr>
          <p:cNvPr id="6" name="Picture 5" descr="A picture containing creativity&#10;&#10;Description automatically generated">
            <a:extLst>
              <a:ext uri="{FF2B5EF4-FFF2-40B4-BE49-F238E27FC236}">
                <a16:creationId xmlns:a16="http://schemas.microsoft.com/office/drawing/2014/main" id="{99A0E784-6793-3FC9-E14A-3C2703C88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73" y="4773393"/>
            <a:ext cx="320919" cy="14883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B853F68-AB38-19C4-DC98-62D5E3EA3A4B}"/>
              </a:ext>
            </a:extLst>
          </p:cNvPr>
          <p:cNvSpPr txBox="1"/>
          <p:nvPr/>
        </p:nvSpPr>
        <p:spPr>
          <a:xfrm>
            <a:off x="311699" y="872299"/>
            <a:ext cx="8730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Attendi Alaska" pitchFamily="2" charset="77"/>
              </a:rPr>
              <a:t>Is spraakgestuurd rapporteren een aanbeveling volgens de zorgprofessionals?</a:t>
            </a:r>
          </a:p>
        </p:txBody>
      </p:sp>
      <p:pic>
        <p:nvPicPr>
          <p:cNvPr id="10" name="Afbeelding 9" descr="Afbeelding met tekst, schermopname, Lettertype, logo&#10;&#10;Automatisch gegenereerde beschrijving">
            <a:extLst>
              <a:ext uri="{FF2B5EF4-FFF2-40B4-BE49-F238E27FC236}">
                <a16:creationId xmlns:a16="http://schemas.microsoft.com/office/drawing/2014/main" id="{09635B63-BAAE-0FC0-CA20-469D56309E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300" b="4666"/>
          <a:stretch/>
        </p:blipFill>
        <p:spPr>
          <a:xfrm>
            <a:off x="446686" y="1718926"/>
            <a:ext cx="5962960" cy="200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64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2744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DA7FFAF-96E2-CC25-0F53-159EBFE7B6D6}"/>
              </a:ext>
            </a:extLst>
          </p:cNvPr>
          <p:cNvSpPr txBox="1"/>
          <p:nvPr/>
        </p:nvSpPr>
        <p:spPr>
          <a:xfrm>
            <a:off x="311699" y="371532"/>
            <a:ext cx="852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90F0"/>
                </a:solidFill>
                <a:latin typeface="Attendi Alaska Medium" pitchFamily="2" charset="77"/>
              </a:rPr>
              <a:t>Super users </a:t>
            </a:r>
            <a:endParaRPr lang="en-NL" sz="3200" dirty="0">
              <a:solidFill>
                <a:srgbClr val="FF90F0"/>
              </a:solidFill>
              <a:latin typeface="Attendi Alaska Medium" pitchFamily="2" charset="77"/>
            </a:endParaRPr>
          </a:p>
        </p:txBody>
      </p:sp>
      <p:pic>
        <p:nvPicPr>
          <p:cNvPr id="6" name="Picture 5" descr="A picture containing creativity&#10;&#10;Description automatically generated">
            <a:extLst>
              <a:ext uri="{FF2B5EF4-FFF2-40B4-BE49-F238E27FC236}">
                <a16:creationId xmlns:a16="http://schemas.microsoft.com/office/drawing/2014/main" id="{99A0E784-6793-3FC9-E14A-3C2703C88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73" y="4773393"/>
            <a:ext cx="320919" cy="14883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B853F68-AB38-19C4-DC98-62D5E3EA3A4B}"/>
              </a:ext>
            </a:extLst>
          </p:cNvPr>
          <p:cNvSpPr txBox="1"/>
          <p:nvPr/>
        </p:nvSpPr>
        <p:spPr>
          <a:xfrm>
            <a:off x="311699" y="884807"/>
            <a:ext cx="8730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Attendi Alaska" pitchFamily="2" charset="77"/>
              </a:rPr>
              <a:t>Wat horen en zien de super users?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10263C6-C3B7-7935-A617-E7DE34234EFF}"/>
              </a:ext>
            </a:extLst>
          </p:cNvPr>
          <p:cNvSpPr txBox="1"/>
          <p:nvPr/>
        </p:nvSpPr>
        <p:spPr>
          <a:xfrm>
            <a:off x="252773" y="1355144"/>
            <a:ext cx="7788431" cy="13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FF90F0"/>
              </a:buClr>
            </a:pPr>
            <a:r>
              <a:rPr lang="nl-NL" sz="1100" dirty="0">
                <a:solidFill>
                  <a:schemeClr val="bg1"/>
                </a:solidFill>
                <a:latin typeface="Attendi Alaska" pitchFamily="2" charset="77"/>
              </a:rPr>
              <a:t>[Met de Super users is meer contact geweest, gebruik hier voorbeelden van de Super Users en bespreek aandachtspunten]</a:t>
            </a:r>
          </a:p>
          <a:p>
            <a:pPr>
              <a:lnSpc>
                <a:spcPct val="200000"/>
              </a:lnSpc>
              <a:buClr>
                <a:srgbClr val="FF90F0"/>
              </a:buClr>
            </a:pPr>
            <a:endParaRPr lang="nl-NL" sz="1100" dirty="0">
              <a:solidFill>
                <a:schemeClr val="bg1"/>
              </a:solidFill>
              <a:latin typeface="Attendi Alaska" pitchFamily="2" charset="77"/>
            </a:endParaRPr>
          </a:p>
          <a:p>
            <a:pPr marL="285750" indent="-285750">
              <a:lnSpc>
                <a:spcPct val="200000"/>
              </a:lnSpc>
              <a:buClr>
                <a:srgbClr val="FF90F0"/>
              </a:buClr>
              <a:buFont typeface="Wingdings" pitchFamily="2" charset="2"/>
              <a:buChar char="v"/>
            </a:pPr>
            <a:endParaRPr lang="nl-NL" sz="1100" dirty="0">
              <a:solidFill>
                <a:schemeClr val="bg1"/>
              </a:solidFill>
              <a:latin typeface="Attendi Alask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1759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BE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DA7FFAF-96E2-CC25-0F53-159EBFE7B6D6}"/>
              </a:ext>
            </a:extLst>
          </p:cNvPr>
          <p:cNvSpPr txBox="1"/>
          <p:nvPr/>
        </p:nvSpPr>
        <p:spPr>
          <a:xfrm>
            <a:off x="311699" y="371532"/>
            <a:ext cx="852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B6551"/>
                </a:solidFill>
                <a:latin typeface="Attendi Alaska Medium" pitchFamily="2" charset="77"/>
              </a:rPr>
              <a:t>Feedback</a:t>
            </a:r>
            <a:endParaRPr lang="en-NL" sz="3200" dirty="0">
              <a:solidFill>
                <a:srgbClr val="0B6551"/>
              </a:solidFill>
              <a:latin typeface="Attendi Alaska Medium" pitchFamily="2" charset="77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88F4D6B-E6A3-B32A-D286-BD7168D5AF80}"/>
              </a:ext>
            </a:extLst>
          </p:cNvPr>
          <p:cNvSpPr txBox="1"/>
          <p:nvPr/>
        </p:nvSpPr>
        <p:spPr>
          <a:xfrm>
            <a:off x="363952" y="1160845"/>
            <a:ext cx="8527275" cy="41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>
              <a:lnSpc>
                <a:spcPct val="150000"/>
              </a:lnSpc>
              <a:buClr>
                <a:srgbClr val="FF52E9"/>
              </a:buClr>
              <a:buFont typeface="Arial" panose="020B0604020202020204" pitchFamily="34" charset="0"/>
              <a:buChar char="•"/>
            </a:pPr>
            <a:endParaRPr lang="nl-NL" sz="1600" dirty="0">
              <a:solidFill>
                <a:srgbClr val="FF90F0"/>
              </a:solidFill>
              <a:latin typeface="Attendi Alaska" pitchFamily="2" charset="77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A8D955B-2F61-B600-5205-8724DC30D718}"/>
              </a:ext>
            </a:extLst>
          </p:cNvPr>
          <p:cNvSpPr txBox="1"/>
          <p:nvPr/>
        </p:nvSpPr>
        <p:spPr>
          <a:xfrm>
            <a:off x="311699" y="853068"/>
            <a:ext cx="8730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1"/>
                </a:solidFill>
                <a:latin typeface="Attendi Alaska" pitchFamily="2" charset="77"/>
              </a:rPr>
              <a:t>Verzamelde feedback tijdens de introductieperiode</a:t>
            </a:r>
          </a:p>
        </p:txBody>
      </p:sp>
      <p:pic>
        <p:nvPicPr>
          <p:cNvPr id="7" name="Picture 2" descr="A green and black wave&#10;&#10;Description automatically generated with low confidence">
            <a:extLst>
              <a:ext uri="{FF2B5EF4-FFF2-40B4-BE49-F238E27FC236}">
                <a16:creationId xmlns:a16="http://schemas.microsoft.com/office/drawing/2014/main" id="{C1C6D2CF-7817-F172-D591-13B5F30C0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66" y="4814535"/>
            <a:ext cx="320919" cy="14883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50121A80-6CEF-166F-671A-4D020DEC7603}"/>
              </a:ext>
            </a:extLst>
          </p:cNvPr>
          <p:cNvSpPr txBox="1"/>
          <p:nvPr/>
        </p:nvSpPr>
        <p:spPr>
          <a:xfrm>
            <a:off x="409425" y="1484458"/>
            <a:ext cx="7196975" cy="379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0B6551"/>
              </a:buClr>
            </a:pPr>
            <a:r>
              <a:rPr lang="nl-NL" sz="1100" dirty="0">
                <a:solidFill>
                  <a:schemeClr val="tx1"/>
                </a:solidFill>
                <a:latin typeface="Attendi Alaska" pitchFamily="2" charset="77"/>
              </a:rPr>
              <a:t>[Beschrijf hier nog eventuele acties naar aanleiding van de feedback die is opgedaan]</a:t>
            </a:r>
          </a:p>
        </p:txBody>
      </p:sp>
    </p:spTree>
    <p:extLst>
      <p:ext uri="{BB962C8B-B14F-4D97-AF65-F5344CB8AC3E}">
        <p14:creationId xmlns:p14="http://schemas.microsoft.com/office/powerpoint/2010/main" val="177643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BE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DA7FFAF-96E2-CC25-0F53-159EBFE7B6D6}"/>
              </a:ext>
            </a:extLst>
          </p:cNvPr>
          <p:cNvSpPr txBox="1"/>
          <p:nvPr/>
        </p:nvSpPr>
        <p:spPr>
          <a:xfrm>
            <a:off x="311702" y="413439"/>
            <a:ext cx="852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B6551"/>
                </a:solidFill>
                <a:latin typeface="Attendi Alaska Medium" pitchFamily="2" charset="77"/>
              </a:rPr>
              <a:t>Samengevat</a:t>
            </a:r>
            <a:endParaRPr lang="en-NL" sz="3200" dirty="0">
              <a:solidFill>
                <a:srgbClr val="0B6551"/>
              </a:solidFill>
              <a:latin typeface="Attendi Alaska Medium" pitchFamily="2" charset="77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88F4D6B-E6A3-B32A-D286-BD7168D5AF80}"/>
              </a:ext>
            </a:extLst>
          </p:cNvPr>
          <p:cNvSpPr txBox="1"/>
          <p:nvPr/>
        </p:nvSpPr>
        <p:spPr>
          <a:xfrm>
            <a:off x="363952" y="1160845"/>
            <a:ext cx="8527275" cy="41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>
              <a:lnSpc>
                <a:spcPct val="150000"/>
              </a:lnSpc>
              <a:buClr>
                <a:srgbClr val="FF52E9"/>
              </a:buClr>
              <a:buFont typeface="Arial" panose="020B0604020202020204" pitchFamily="34" charset="0"/>
              <a:buChar char="•"/>
            </a:pPr>
            <a:endParaRPr lang="nl-NL" sz="1600" dirty="0">
              <a:solidFill>
                <a:srgbClr val="FF90F0"/>
              </a:solidFill>
              <a:latin typeface="Attendi Alaska" pitchFamily="2" charset="77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A8D955B-2F61-B600-5205-8724DC30D718}"/>
              </a:ext>
            </a:extLst>
          </p:cNvPr>
          <p:cNvSpPr txBox="1"/>
          <p:nvPr/>
        </p:nvSpPr>
        <p:spPr>
          <a:xfrm>
            <a:off x="311702" y="998214"/>
            <a:ext cx="8730768" cy="443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  <a:buClr>
                <a:srgbClr val="0B6551"/>
              </a:buClr>
            </a:pPr>
            <a:r>
              <a:rPr lang="nl-NL" sz="1100" dirty="0">
                <a:solidFill>
                  <a:schemeClr val="tx1"/>
                </a:solidFill>
                <a:latin typeface="Attendi Alaska" pitchFamily="2" charset="77"/>
              </a:rPr>
              <a:t>[Geef een samenvatting van de vorige slides + besproken onderwerpen]</a:t>
            </a:r>
          </a:p>
        </p:txBody>
      </p:sp>
      <p:pic>
        <p:nvPicPr>
          <p:cNvPr id="7" name="Picture 2" descr="A green and black wave&#10;&#10;Description automatically generated with low confidence">
            <a:extLst>
              <a:ext uri="{FF2B5EF4-FFF2-40B4-BE49-F238E27FC236}">
                <a16:creationId xmlns:a16="http://schemas.microsoft.com/office/drawing/2014/main" id="{B732380D-07AF-5FAC-236E-E0F5D8546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66" y="4814535"/>
            <a:ext cx="320919" cy="14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80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55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66B8F3E-CCE9-15EB-F219-5C3384D5EB01}"/>
              </a:ext>
            </a:extLst>
          </p:cNvPr>
          <p:cNvSpPr txBox="1"/>
          <p:nvPr/>
        </p:nvSpPr>
        <p:spPr>
          <a:xfrm>
            <a:off x="325147" y="1142265"/>
            <a:ext cx="7342091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400" dirty="0">
                <a:solidFill>
                  <a:srgbClr val="F2EFEA"/>
                </a:solidFill>
                <a:latin typeface="Attendi Alaska" pitchFamily="2" charset="77"/>
                <a:ea typeface="Montserrat"/>
                <a:cs typeface="Montserrat"/>
                <a:sym typeface="Montserrat"/>
              </a:rPr>
              <a:t>H.J.E. </a:t>
            </a:r>
            <a:r>
              <a:rPr lang="nl-NL" sz="1400" dirty="0" err="1">
                <a:solidFill>
                  <a:srgbClr val="F2EFEA"/>
                </a:solidFill>
                <a:latin typeface="Attendi Alaska" pitchFamily="2" charset="77"/>
                <a:ea typeface="Montserrat"/>
                <a:cs typeface="Montserrat"/>
                <a:sym typeface="Montserrat"/>
              </a:rPr>
              <a:t>Wenckebachweg</a:t>
            </a:r>
            <a:r>
              <a:rPr lang="nl-NL" sz="1400" dirty="0">
                <a:solidFill>
                  <a:srgbClr val="F2EFEA"/>
                </a:solidFill>
                <a:latin typeface="Attendi Alaska" pitchFamily="2" charset="77"/>
                <a:ea typeface="Montserrat"/>
                <a:cs typeface="Montserrat"/>
                <a:sym typeface="Montserrat"/>
              </a:rPr>
              <a:t> 123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400" dirty="0">
                <a:solidFill>
                  <a:srgbClr val="F2EFEA"/>
                </a:solidFill>
                <a:latin typeface="Attendi Alaska" pitchFamily="2" charset="77"/>
                <a:ea typeface="Montserrat"/>
                <a:cs typeface="Montserrat"/>
                <a:sym typeface="Montserrat"/>
              </a:rPr>
              <a:t>Amsterdam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400" dirty="0">
                <a:solidFill>
                  <a:srgbClr val="F2EFEA"/>
                </a:solidFill>
                <a:latin typeface="Attendi Alaska" pitchFamily="2" charset="77"/>
                <a:ea typeface="Montserrat"/>
                <a:cs typeface="Montserrat"/>
                <a:sym typeface="Montserrat"/>
              </a:rPr>
              <a:t>020 2101928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400" dirty="0">
                <a:solidFill>
                  <a:srgbClr val="F2EFEA"/>
                </a:solidFill>
                <a:latin typeface="Attendi Alaska" pitchFamily="2" charset="77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https://www.attendi.nl</a:t>
            </a:r>
            <a:endParaRPr lang="nl-NL" sz="1400" dirty="0">
              <a:solidFill>
                <a:srgbClr val="F2EFEA"/>
              </a:solidFill>
              <a:latin typeface="Attendi Alaska" pitchFamily="2" charset="77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400" dirty="0" err="1">
                <a:solidFill>
                  <a:srgbClr val="F2EFEA"/>
                </a:solidFill>
                <a:latin typeface="Attendi Alaska" pitchFamily="2" charset="77"/>
                <a:ea typeface="Montserrat"/>
                <a:cs typeface="Montserrat"/>
                <a:sym typeface="Montserrat"/>
              </a:rPr>
              <a:t>support@attendi.nl</a:t>
            </a:r>
            <a:endParaRPr lang="nl-NL" sz="1400" dirty="0">
              <a:solidFill>
                <a:srgbClr val="F2EFEA"/>
              </a:solidFill>
              <a:latin typeface="Attendi Alaska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E2FD71-F0FE-ACC5-6B5B-1CAEF835429D}"/>
              </a:ext>
            </a:extLst>
          </p:cNvPr>
          <p:cNvSpPr txBox="1"/>
          <p:nvPr/>
        </p:nvSpPr>
        <p:spPr>
          <a:xfrm>
            <a:off x="325147" y="395927"/>
            <a:ext cx="5204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3200" dirty="0">
                <a:solidFill>
                  <a:srgbClr val="FF90F0"/>
                </a:solidFill>
                <a:latin typeface="Attendi Alaska Medium" pitchFamily="2" charset="77"/>
              </a:rPr>
              <a:t>Contact</a:t>
            </a:r>
          </a:p>
        </p:txBody>
      </p:sp>
      <p:pic>
        <p:nvPicPr>
          <p:cNvPr id="3" name="Picture 2" descr="A picture containing creativity&#10;&#10;Description automatically generated">
            <a:extLst>
              <a:ext uri="{FF2B5EF4-FFF2-40B4-BE49-F238E27FC236}">
                <a16:creationId xmlns:a16="http://schemas.microsoft.com/office/drawing/2014/main" id="{CFE8EC17-E94D-B129-A47F-CE18627C4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73" y="4773393"/>
            <a:ext cx="320919" cy="14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9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BE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DA7FFAF-96E2-CC25-0F53-159EBFE7B6D6}"/>
              </a:ext>
            </a:extLst>
          </p:cNvPr>
          <p:cNvSpPr txBox="1"/>
          <p:nvPr/>
        </p:nvSpPr>
        <p:spPr>
          <a:xfrm>
            <a:off x="311700" y="371532"/>
            <a:ext cx="5204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0B6551"/>
                </a:solidFill>
                <a:latin typeface="Attendi Alaska Medium" pitchFamily="2" charset="77"/>
              </a:rPr>
              <a:t>Agenda</a:t>
            </a:r>
            <a:endParaRPr lang="en-NL" sz="3600" dirty="0">
              <a:solidFill>
                <a:srgbClr val="0B6551"/>
              </a:solidFill>
              <a:latin typeface="Attendi Alaska Medium" pitchFamily="2" charset="77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88F4D6B-E6A3-B32A-D286-BD7168D5AF80}"/>
              </a:ext>
            </a:extLst>
          </p:cNvPr>
          <p:cNvSpPr txBox="1"/>
          <p:nvPr/>
        </p:nvSpPr>
        <p:spPr>
          <a:xfrm>
            <a:off x="311700" y="1197916"/>
            <a:ext cx="8416090" cy="2634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Clr>
                <a:srgbClr val="FF52E9"/>
              </a:buClr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/>
                </a:solidFill>
                <a:latin typeface="Attendi Alaska" pitchFamily="2" charset="77"/>
              </a:rPr>
              <a:t>Cijfers </a:t>
            </a:r>
          </a:p>
          <a:p>
            <a:pPr marL="285750" indent="-285750" algn="l">
              <a:lnSpc>
                <a:spcPct val="150000"/>
              </a:lnSpc>
              <a:buClr>
                <a:srgbClr val="FF52E9"/>
              </a:buClr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/>
                </a:solidFill>
                <a:latin typeface="Attendi Alaska" pitchFamily="2" charset="77"/>
              </a:rPr>
              <a:t>Waar, wanneer en hoe vaak?</a:t>
            </a:r>
          </a:p>
          <a:p>
            <a:pPr marL="285750" indent="-285750" algn="l">
              <a:lnSpc>
                <a:spcPct val="150000"/>
              </a:lnSpc>
              <a:buClr>
                <a:srgbClr val="FF52E9"/>
              </a:buClr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/>
                </a:solidFill>
                <a:effectLst/>
                <a:latin typeface="Attendi Alaska" pitchFamily="2" charset="77"/>
              </a:rPr>
              <a:t>Kwaliteit</a:t>
            </a:r>
          </a:p>
          <a:p>
            <a:pPr marL="285750" indent="-285750" algn="l">
              <a:lnSpc>
                <a:spcPct val="150000"/>
              </a:lnSpc>
              <a:buClr>
                <a:srgbClr val="FF52E9"/>
              </a:buClr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/>
                </a:solidFill>
                <a:latin typeface="Attendi Alaska" pitchFamily="2" charset="77"/>
              </a:rPr>
              <a:t>Cliënt</a:t>
            </a:r>
          </a:p>
          <a:p>
            <a:pPr marL="285750" indent="-285750" algn="l">
              <a:lnSpc>
                <a:spcPct val="150000"/>
              </a:lnSpc>
              <a:buClr>
                <a:srgbClr val="FF52E9"/>
              </a:buClr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/>
                </a:solidFill>
                <a:effectLst/>
                <a:latin typeface="Attendi Alaska" pitchFamily="2" charset="77"/>
              </a:rPr>
              <a:t>Besparing van tijd</a:t>
            </a:r>
          </a:p>
          <a:p>
            <a:pPr marL="285750" indent="-285750" algn="l">
              <a:lnSpc>
                <a:spcPct val="150000"/>
              </a:lnSpc>
              <a:buClr>
                <a:srgbClr val="FF52E9"/>
              </a:buClr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/>
                </a:solidFill>
                <a:latin typeface="Attendi Alaska" pitchFamily="2" charset="77"/>
              </a:rPr>
              <a:t>Feedback </a:t>
            </a:r>
          </a:p>
          <a:p>
            <a:pPr marL="285750" indent="-285750" algn="l">
              <a:lnSpc>
                <a:spcPct val="150000"/>
              </a:lnSpc>
              <a:buClr>
                <a:srgbClr val="FF52E9"/>
              </a:buClr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1"/>
                </a:solidFill>
                <a:effectLst/>
                <a:latin typeface="Attendi Alaska" pitchFamily="2" charset="77"/>
              </a:rPr>
              <a:t>Samengevat</a:t>
            </a:r>
          </a:p>
        </p:txBody>
      </p:sp>
      <p:pic>
        <p:nvPicPr>
          <p:cNvPr id="3" name="Picture 2" descr="A green and black wave&#10;&#10;Description automatically generated with low confidence">
            <a:extLst>
              <a:ext uri="{FF2B5EF4-FFF2-40B4-BE49-F238E27FC236}">
                <a16:creationId xmlns:a16="http://schemas.microsoft.com/office/drawing/2014/main" id="{4CCB6AE6-7C31-BF0F-69CD-F89F2047A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66" y="4814535"/>
            <a:ext cx="320919" cy="14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04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BE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DA7FFAF-96E2-CC25-0F53-159EBFE7B6D6}"/>
              </a:ext>
            </a:extLst>
          </p:cNvPr>
          <p:cNvSpPr txBox="1"/>
          <p:nvPr/>
        </p:nvSpPr>
        <p:spPr>
          <a:xfrm>
            <a:off x="345317" y="395618"/>
            <a:ext cx="8989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0B6551"/>
                </a:solidFill>
                <a:latin typeface="Attendi Alaska Medium" pitchFamily="2" charset="77"/>
              </a:rPr>
              <a:t>Cijfers </a:t>
            </a:r>
            <a:endParaRPr lang="en-NL" sz="3600" dirty="0">
              <a:solidFill>
                <a:srgbClr val="0B6551"/>
              </a:solidFill>
              <a:latin typeface="Attendi Alaska Medium" pitchFamily="2" charset="77"/>
            </a:endParaRPr>
          </a:p>
        </p:txBody>
      </p:sp>
      <p:pic>
        <p:nvPicPr>
          <p:cNvPr id="3" name="Picture 2" descr="A green and black wave&#10;&#10;Description automatically generated with low confidence">
            <a:extLst>
              <a:ext uri="{FF2B5EF4-FFF2-40B4-BE49-F238E27FC236}">
                <a16:creationId xmlns:a16="http://schemas.microsoft.com/office/drawing/2014/main" id="{4CCB6AE6-7C31-BF0F-69CD-F89F2047A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66" y="4814535"/>
            <a:ext cx="320919" cy="14883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55056E0-2E11-14E1-FB72-00EF41550A03}"/>
              </a:ext>
            </a:extLst>
          </p:cNvPr>
          <p:cNvSpPr txBox="1"/>
          <p:nvPr/>
        </p:nvSpPr>
        <p:spPr>
          <a:xfrm>
            <a:off x="345317" y="1337784"/>
            <a:ext cx="2245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dirty="0">
                <a:solidFill>
                  <a:srgbClr val="FF3FE8"/>
                </a:solidFill>
                <a:latin typeface="Attendi Alaska" pitchFamily="2" charset="77"/>
              </a:rPr>
              <a:t>[Aantal]</a:t>
            </a:r>
            <a:r>
              <a:rPr lang="nl-NL" sz="1800" dirty="0">
                <a:solidFill>
                  <a:srgbClr val="FF3FE8"/>
                </a:solidFill>
                <a:latin typeface="Attendi Alaska" pitchFamily="2" charset="77"/>
              </a:rPr>
              <a:t> totaal ingesproken rapportages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5D82276-0718-A692-8FE2-2E9034E88279}"/>
              </a:ext>
            </a:extLst>
          </p:cNvPr>
          <p:cNvSpPr txBox="1"/>
          <p:nvPr/>
        </p:nvSpPr>
        <p:spPr>
          <a:xfrm>
            <a:off x="3178589" y="2235255"/>
            <a:ext cx="2482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>
                <a:solidFill>
                  <a:srgbClr val="FF3FE8"/>
                </a:solidFill>
                <a:latin typeface="Attendi Alaska" pitchFamily="2" charset="77"/>
              </a:rPr>
              <a:t>Dat is een totaal van [</a:t>
            </a:r>
            <a:r>
              <a:rPr lang="nl-NL" sz="1800" b="1" dirty="0">
                <a:solidFill>
                  <a:srgbClr val="FF3FE8"/>
                </a:solidFill>
                <a:latin typeface="Attendi Alaska" pitchFamily="2" charset="77"/>
              </a:rPr>
              <a:t>aantal] </a:t>
            </a:r>
            <a:r>
              <a:rPr lang="nl-NL" sz="1800" dirty="0">
                <a:solidFill>
                  <a:srgbClr val="FF3FE8"/>
                </a:solidFill>
                <a:latin typeface="Attendi Alaska" pitchFamily="2" charset="77"/>
              </a:rPr>
              <a:t>minuten aan ingesproken rapportages 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90A7D55-A290-A381-F5C4-97E9E120F1A7}"/>
              </a:ext>
            </a:extLst>
          </p:cNvPr>
          <p:cNvSpPr txBox="1"/>
          <p:nvPr/>
        </p:nvSpPr>
        <p:spPr>
          <a:xfrm>
            <a:off x="5813010" y="3688827"/>
            <a:ext cx="3433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>
                <a:solidFill>
                  <a:srgbClr val="FF3FE8"/>
                </a:solidFill>
                <a:latin typeface="Attendi Alaska" pitchFamily="2" charset="77"/>
              </a:rPr>
              <a:t>Door [</a:t>
            </a:r>
            <a:r>
              <a:rPr lang="nl-NL" sz="1800" b="1" dirty="0">
                <a:solidFill>
                  <a:srgbClr val="FF3FE8"/>
                </a:solidFill>
                <a:latin typeface="Attendi Alaska" pitchFamily="2" charset="77"/>
              </a:rPr>
              <a:t>aantal]</a:t>
            </a:r>
            <a:r>
              <a:rPr lang="nl-NL" sz="1800" dirty="0">
                <a:solidFill>
                  <a:srgbClr val="FF3FE8"/>
                </a:solidFill>
                <a:latin typeface="Attendi Alaska" pitchFamily="2" charset="77"/>
              </a:rPr>
              <a:t> verschillende zorgprofessionals</a:t>
            </a:r>
          </a:p>
        </p:txBody>
      </p:sp>
    </p:spTree>
    <p:extLst>
      <p:ext uri="{BB962C8B-B14F-4D97-AF65-F5344CB8AC3E}">
        <p14:creationId xmlns:p14="http://schemas.microsoft.com/office/powerpoint/2010/main" val="3672436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2744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DA7FFAF-96E2-CC25-0F53-159EBFE7B6D6}"/>
              </a:ext>
            </a:extLst>
          </p:cNvPr>
          <p:cNvSpPr txBox="1"/>
          <p:nvPr/>
        </p:nvSpPr>
        <p:spPr>
          <a:xfrm>
            <a:off x="311699" y="371532"/>
            <a:ext cx="852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90F0"/>
                </a:solidFill>
                <a:latin typeface="Attendi Alaska Medium" pitchFamily="2" charset="77"/>
              </a:rPr>
              <a:t>Waar, wanneer en hoe vaak?</a:t>
            </a:r>
            <a:endParaRPr lang="en-NL" sz="3200" dirty="0">
              <a:solidFill>
                <a:srgbClr val="FF90F0"/>
              </a:solidFill>
              <a:latin typeface="Attendi Alaska Medium" pitchFamily="2" charset="77"/>
            </a:endParaRPr>
          </a:p>
        </p:txBody>
      </p:sp>
      <p:pic>
        <p:nvPicPr>
          <p:cNvPr id="6" name="Picture 5" descr="A picture containing creativity&#10;&#10;Description automatically generated">
            <a:extLst>
              <a:ext uri="{FF2B5EF4-FFF2-40B4-BE49-F238E27FC236}">
                <a16:creationId xmlns:a16="http://schemas.microsoft.com/office/drawing/2014/main" id="{99A0E784-6793-3FC9-E14A-3C2703C88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73" y="4773393"/>
            <a:ext cx="320919" cy="14883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734607C-B530-1FDC-98D7-59E6806A4D9B}"/>
              </a:ext>
            </a:extLst>
          </p:cNvPr>
          <p:cNvSpPr txBox="1"/>
          <p:nvPr/>
        </p:nvSpPr>
        <p:spPr>
          <a:xfrm>
            <a:off x="311699" y="888513"/>
            <a:ext cx="7809974" cy="613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200" dirty="0">
                <a:solidFill>
                  <a:schemeClr val="bg1"/>
                </a:solidFill>
                <a:latin typeface="Attendi Alaska" pitchFamily="2" charset="77"/>
              </a:rPr>
              <a:t>Zorgprofessionals schatten zelf in wanneer spraakgestuurd rapporteren prettig is om te gebruiken. De één gebruikt het altijd de ander kiest zijn/haar momenten.</a:t>
            </a:r>
          </a:p>
        </p:txBody>
      </p:sp>
      <p:pic>
        <p:nvPicPr>
          <p:cNvPr id="5122" name="Picture 2" descr="Diagram met antwoorden op het Formulier. Titel van de vraag: Hoe vaak maak je (gemiddeld) gebruik van spraakgestuurd rapporteren per dienst? . Aantal antwoorden: 17 antwoorden.">
            <a:extLst>
              <a:ext uri="{FF2B5EF4-FFF2-40B4-BE49-F238E27FC236}">
                <a16:creationId xmlns:a16="http://schemas.microsoft.com/office/drawing/2014/main" id="{A27BAC22-86B2-EE0B-4826-F07C2607B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" b="8856"/>
          <a:stretch/>
        </p:blipFill>
        <p:spPr bwMode="auto">
          <a:xfrm>
            <a:off x="519169" y="1896368"/>
            <a:ext cx="6292312" cy="228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13ACAD45-AB8C-FF12-DEB2-44A26D4A8390}"/>
              </a:ext>
            </a:extLst>
          </p:cNvPr>
          <p:cNvSpPr/>
          <p:nvPr/>
        </p:nvSpPr>
        <p:spPr>
          <a:xfrm>
            <a:off x="573692" y="2146610"/>
            <a:ext cx="1026508" cy="267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95217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2744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DA7FFAF-96E2-CC25-0F53-159EBFE7B6D6}"/>
              </a:ext>
            </a:extLst>
          </p:cNvPr>
          <p:cNvSpPr txBox="1"/>
          <p:nvPr/>
        </p:nvSpPr>
        <p:spPr>
          <a:xfrm>
            <a:off x="311699" y="371532"/>
            <a:ext cx="852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90F0"/>
                </a:solidFill>
                <a:latin typeface="Attendi Alaska Medium" pitchFamily="2" charset="77"/>
              </a:rPr>
              <a:t>Waar, wanneer en hoe vaak?</a:t>
            </a:r>
            <a:endParaRPr lang="en-NL" sz="3200" dirty="0">
              <a:solidFill>
                <a:srgbClr val="FF90F0"/>
              </a:solidFill>
              <a:latin typeface="Attendi Alaska Medium" pitchFamily="2" charset="77"/>
            </a:endParaRPr>
          </a:p>
        </p:txBody>
      </p:sp>
      <p:pic>
        <p:nvPicPr>
          <p:cNvPr id="6" name="Picture 5" descr="A picture containing creativity&#10;&#10;Description automatically generated">
            <a:extLst>
              <a:ext uri="{FF2B5EF4-FFF2-40B4-BE49-F238E27FC236}">
                <a16:creationId xmlns:a16="http://schemas.microsoft.com/office/drawing/2014/main" id="{99A0E784-6793-3FC9-E14A-3C2703C88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73" y="4773393"/>
            <a:ext cx="320919" cy="14883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734607C-B530-1FDC-98D7-59E6806A4D9B}"/>
              </a:ext>
            </a:extLst>
          </p:cNvPr>
          <p:cNvSpPr txBox="1"/>
          <p:nvPr/>
        </p:nvSpPr>
        <p:spPr>
          <a:xfrm>
            <a:off x="311699" y="878025"/>
            <a:ext cx="7345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Attendi Alaska" pitchFamily="2" charset="77"/>
              </a:rPr>
              <a:t>Beschrijf hier op welk moment de zorgprofessionals het meest de rapportages inspraken. Bijvoorbeeld: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43CC0F5-FFC4-7EB5-7B45-1F85AFF946FF}"/>
              </a:ext>
            </a:extLst>
          </p:cNvPr>
          <p:cNvSpPr txBox="1"/>
          <p:nvPr/>
        </p:nvSpPr>
        <p:spPr>
          <a:xfrm>
            <a:off x="550843" y="1597446"/>
            <a:ext cx="5365215" cy="1749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Clr>
                <a:srgbClr val="FF90F0"/>
              </a:buClr>
              <a:buFont typeface="+mj-lt"/>
              <a:buAutoNum type="arabicPeriod"/>
            </a:pPr>
            <a:r>
              <a:rPr lang="nl-NL" dirty="0">
                <a:solidFill>
                  <a:schemeClr val="bg1"/>
                </a:solidFill>
                <a:latin typeface="Attendi Alaska" pitchFamily="2" charset="77"/>
              </a:rPr>
              <a:t>Bij de cliënt of met de cliënt</a:t>
            </a:r>
          </a:p>
          <a:p>
            <a:pPr marL="342900" indent="-342900">
              <a:lnSpc>
                <a:spcPct val="200000"/>
              </a:lnSpc>
              <a:buClr>
                <a:srgbClr val="FF90F0"/>
              </a:buClr>
              <a:buFont typeface="+mj-lt"/>
              <a:buAutoNum type="arabicPeriod"/>
            </a:pPr>
            <a:r>
              <a:rPr lang="nl-NL" dirty="0">
                <a:solidFill>
                  <a:schemeClr val="bg1"/>
                </a:solidFill>
                <a:latin typeface="Attendi Alaska" pitchFamily="2" charset="77"/>
              </a:rPr>
              <a:t>In de auto of vlak na het zorgmoment</a:t>
            </a:r>
          </a:p>
          <a:p>
            <a:pPr marL="342900" indent="-342900">
              <a:lnSpc>
                <a:spcPct val="200000"/>
              </a:lnSpc>
              <a:buClr>
                <a:srgbClr val="FF90F0"/>
              </a:buClr>
              <a:buFont typeface="+mj-lt"/>
              <a:buAutoNum type="arabicPeriod"/>
            </a:pPr>
            <a:r>
              <a:rPr lang="nl-NL" dirty="0">
                <a:solidFill>
                  <a:schemeClr val="bg1"/>
                </a:solidFill>
                <a:latin typeface="Attendi Alaska" pitchFamily="2" charset="77"/>
              </a:rPr>
              <a:t>Aan het einde van de dienst (thuis of op kantoor)</a:t>
            </a:r>
          </a:p>
          <a:p>
            <a:pPr>
              <a:lnSpc>
                <a:spcPct val="200000"/>
              </a:lnSpc>
              <a:buClr>
                <a:srgbClr val="FF90F0"/>
              </a:buClr>
            </a:pP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387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2744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DA7FFAF-96E2-CC25-0F53-159EBFE7B6D6}"/>
              </a:ext>
            </a:extLst>
          </p:cNvPr>
          <p:cNvSpPr txBox="1"/>
          <p:nvPr/>
        </p:nvSpPr>
        <p:spPr>
          <a:xfrm>
            <a:off x="311699" y="371532"/>
            <a:ext cx="852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90F0"/>
                </a:solidFill>
                <a:latin typeface="Attendi Alaska Medium" pitchFamily="2" charset="77"/>
              </a:rPr>
              <a:t>Waar, wanneer en hoe vaak?</a:t>
            </a:r>
            <a:endParaRPr lang="en-NL" sz="3200" dirty="0">
              <a:solidFill>
                <a:srgbClr val="FF90F0"/>
              </a:solidFill>
              <a:latin typeface="Attendi Alaska Medium" pitchFamily="2" charset="77"/>
            </a:endParaRPr>
          </a:p>
        </p:txBody>
      </p:sp>
      <p:pic>
        <p:nvPicPr>
          <p:cNvPr id="6" name="Picture 5" descr="A picture containing creativity&#10;&#10;Description automatically generated">
            <a:extLst>
              <a:ext uri="{FF2B5EF4-FFF2-40B4-BE49-F238E27FC236}">
                <a16:creationId xmlns:a16="http://schemas.microsoft.com/office/drawing/2014/main" id="{99A0E784-6793-3FC9-E14A-3C2703C88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73" y="4773393"/>
            <a:ext cx="320919" cy="14883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734607C-B530-1FDC-98D7-59E6806A4D9B}"/>
              </a:ext>
            </a:extLst>
          </p:cNvPr>
          <p:cNvSpPr txBox="1"/>
          <p:nvPr/>
        </p:nvSpPr>
        <p:spPr>
          <a:xfrm>
            <a:off x="311699" y="888698"/>
            <a:ext cx="8832301" cy="336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1200" dirty="0">
                <a:solidFill>
                  <a:schemeClr val="bg1"/>
                </a:solidFill>
                <a:latin typeface="Attendi Alaska" pitchFamily="2" charset="77"/>
              </a:rPr>
              <a:t>Geef hier een samenvatting over waarom het direct inspreken van de rapportages zorgprofessionals kan helpen.</a:t>
            </a:r>
          </a:p>
        </p:txBody>
      </p:sp>
      <p:pic>
        <p:nvPicPr>
          <p:cNvPr id="7170" name="Picture 2" descr="Diagram met antwoorden op het Formulier. Titel van de vraag: Op het moment dat ik de rapportage direct inspreek is de kans kleiner dat ik belangrijke informatie vergeet.. Aantal antwoorden: 17 antwoorden.">
            <a:extLst>
              <a:ext uri="{FF2B5EF4-FFF2-40B4-BE49-F238E27FC236}">
                <a16:creationId xmlns:a16="http://schemas.microsoft.com/office/drawing/2014/main" id="{94ACEE5C-3D60-B7F4-488F-6319891F6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4424" r="1592" b="7768"/>
          <a:stretch/>
        </p:blipFill>
        <p:spPr bwMode="auto">
          <a:xfrm>
            <a:off x="413232" y="1718165"/>
            <a:ext cx="6549795" cy="272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11306FF5-8DBF-CCD8-E29B-CA7052D32480}"/>
              </a:ext>
            </a:extLst>
          </p:cNvPr>
          <p:cNvSpPr/>
          <p:nvPr/>
        </p:nvSpPr>
        <p:spPr>
          <a:xfrm>
            <a:off x="413232" y="2190300"/>
            <a:ext cx="1026508" cy="267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965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2744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DA7FFAF-96E2-CC25-0F53-159EBFE7B6D6}"/>
              </a:ext>
            </a:extLst>
          </p:cNvPr>
          <p:cNvSpPr txBox="1"/>
          <p:nvPr/>
        </p:nvSpPr>
        <p:spPr>
          <a:xfrm>
            <a:off x="311699" y="371532"/>
            <a:ext cx="852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90F0"/>
                </a:solidFill>
                <a:latin typeface="Attendi Alaska Medium" pitchFamily="2" charset="77"/>
              </a:rPr>
              <a:t>Kwaliteit</a:t>
            </a:r>
            <a:endParaRPr lang="en-NL" sz="3200" dirty="0">
              <a:solidFill>
                <a:srgbClr val="FF90F0"/>
              </a:solidFill>
              <a:latin typeface="Attendi Alaska Medium" pitchFamily="2" charset="77"/>
            </a:endParaRPr>
          </a:p>
        </p:txBody>
      </p:sp>
      <p:pic>
        <p:nvPicPr>
          <p:cNvPr id="6" name="Picture 5" descr="A picture containing creativity&#10;&#10;Description automatically generated">
            <a:extLst>
              <a:ext uri="{FF2B5EF4-FFF2-40B4-BE49-F238E27FC236}">
                <a16:creationId xmlns:a16="http://schemas.microsoft.com/office/drawing/2014/main" id="{99A0E784-6793-3FC9-E14A-3C2703C88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73" y="4773393"/>
            <a:ext cx="320919" cy="14883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DA16462-D2D7-3593-885A-B13C76848FD7}"/>
              </a:ext>
            </a:extLst>
          </p:cNvPr>
          <p:cNvSpPr txBox="1"/>
          <p:nvPr/>
        </p:nvSpPr>
        <p:spPr>
          <a:xfrm>
            <a:off x="311699" y="842267"/>
            <a:ext cx="8730768" cy="700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  <a:latin typeface="Attendi Alaska" pitchFamily="2" charset="77"/>
              </a:rPr>
              <a:t>Heb je het idee dat ingesproken rapportages beter leesbaar zijn? (denk hierbij aan spelling, grammatica, leestekens, afkortingen, medicatienamen etc.) 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9CFF98D-890E-E86E-7EFB-EA57C3910BBD}"/>
              </a:ext>
            </a:extLst>
          </p:cNvPr>
          <p:cNvSpPr txBox="1"/>
          <p:nvPr/>
        </p:nvSpPr>
        <p:spPr>
          <a:xfrm>
            <a:off x="3898013" y="2271388"/>
            <a:ext cx="4802925" cy="1133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rgbClr val="FF90F0"/>
              </a:buClr>
            </a:pPr>
            <a:r>
              <a:rPr lang="nl-NL" sz="1100" dirty="0">
                <a:solidFill>
                  <a:schemeClr val="bg1"/>
                </a:solidFill>
                <a:latin typeface="Attendi Alaska" pitchFamily="2" charset="77"/>
              </a:rPr>
              <a:t>[Geef hier een aantal quotes van zorgprofessionals over de kwaliteit van de ingesproken rapportages]</a:t>
            </a:r>
          </a:p>
          <a:p>
            <a:pPr>
              <a:lnSpc>
                <a:spcPct val="200000"/>
              </a:lnSpc>
              <a:buClr>
                <a:srgbClr val="FF90F0"/>
              </a:buClr>
            </a:pP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7" name="Afbeelding 6" descr="Afbeelding met cirkel, Kleurrijkheid, logo, Graphics&#10;&#10;Automatisch gegenereerde beschrijving">
            <a:extLst>
              <a:ext uri="{FF2B5EF4-FFF2-40B4-BE49-F238E27FC236}">
                <a16:creationId xmlns:a16="http://schemas.microsoft.com/office/drawing/2014/main" id="{C64BFD53-FD3D-9301-D188-C211FE7C8D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27" t="2403" r="6237"/>
          <a:stretch/>
        </p:blipFill>
        <p:spPr>
          <a:xfrm>
            <a:off x="1261883" y="2022383"/>
            <a:ext cx="2018643" cy="203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80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2744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DA7FFAF-96E2-CC25-0F53-159EBFE7B6D6}"/>
              </a:ext>
            </a:extLst>
          </p:cNvPr>
          <p:cNvSpPr txBox="1"/>
          <p:nvPr/>
        </p:nvSpPr>
        <p:spPr>
          <a:xfrm>
            <a:off x="311699" y="371532"/>
            <a:ext cx="852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90F0"/>
                </a:solidFill>
                <a:latin typeface="Attendi Alaska Medium" pitchFamily="2" charset="77"/>
              </a:rPr>
              <a:t>Kwaliteit</a:t>
            </a:r>
            <a:endParaRPr lang="en-NL" sz="3200" dirty="0">
              <a:solidFill>
                <a:srgbClr val="FF90F0"/>
              </a:solidFill>
              <a:latin typeface="Attendi Alaska Medium" pitchFamily="2" charset="77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88F4D6B-E6A3-B32A-D286-BD7168D5AF80}"/>
              </a:ext>
            </a:extLst>
          </p:cNvPr>
          <p:cNvSpPr txBox="1"/>
          <p:nvPr/>
        </p:nvSpPr>
        <p:spPr>
          <a:xfrm>
            <a:off x="363952" y="1160845"/>
            <a:ext cx="8527275" cy="41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>
              <a:lnSpc>
                <a:spcPct val="150000"/>
              </a:lnSpc>
              <a:buClr>
                <a:srgbClr val="FF52E9"/>
              </a:buClr>
              <a:buFont typeface="Arial" panose="020B0604020202020204" pitchFamily="34" charset="0"/>
              <a:buChar char="•"/>
            </a:pPr>
            <a:endParaRPr lang="nl-NL" sz="1600" dirty="0">
              <a:solidFill>
                <a:srgbClr val="FF90F0"/>
              </a:solidFill>
              <a:latin typeface="Attendi Alaska" pitchFamily="2" charset="77"/>
            </a:endParaRPr>
          </a:p>
        </p:txBody>
      </p:sp>
      <p:pic>
        <p:nvPicPr>
          <p:cNvPr id="6" name="Picture 5" descr="A picture containing creativity&#10;&#10;Description automatically generated">
            <a:extLst>
              <a:ext uri="{FF2B5EF4-FFF2-40B4-BE49-F238E27FC236}">
                <a16:creationId xmlns:a16="http://schemas.microsoft.com/office/drawing/2014/main" id="{99A0E784-6793-3FC9-E14A-3C2703C88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73" y="4773393"/>
            <a:ext cx="320919" cy="14883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C9D3C3C-CB33-B042-F916-1A0388DB0B2A}"/>
              </a:ext>
            </a:extLst>
          </p:cNvPr>
          <p:cNvSpPr txBox="1"/>
          <p:nvPr/>
        </p:nvSpPr>
        <p:spPr>
          <a:xfrm>
            <a:off x="311698" y="950732"/>
            <a:ext cx="8730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Attendi Alaska" pitchFamily="2" charset="77"/>
              </a:rPr>
              <a:t>Zorgprofessionals vinden spraakgestuurd rapporteren makkelijk in gebruik.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83E3172-DBA8-3B60-E597-B4496832C26B}"/>
              </a:ext>
            </a:extLst>
          </p:cNvPr>
          <p:cNvSpPr txBox="1"/>
          <p:nvPr/>
        </p:nvSpPr>
        <p:spPr>
          <a:xfrm>
            <a:off x="2275620" y="2070202"/>
            <a:ext cx="4802925" cy="1495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rgbClr val="FF90F0"/>
              </a:buClr>
            </a:pPr>
            <a:r>
              <a:rPr lang="nl-NL" sz="1600" dirty="0">
                <a:solidFill>
                  <a:srgbClr val="FF90F0"/>
                </a:solidFill>
                <a:latin typeface="Attendi Alaska" pitchFamily="2" charset="77"/>
              </a:rPr>
              <a:t>Voorbeeld: 100% van alle zorgprofessionals geeft in de vragenlijst aan dat het gebruiksvriendelijk is!</a:t>
            </a:r>
          </a:p>
        </p:txBody>
      </p:sp>
    </p:spTree>
    <p:extLst>
      <p:ext uri="{BB962C8B-B14F-4D97-AF65-F5344CB8AC3E}">
        <p14:creationId xmlns:p14="http://schemas.microsoft.com/office/powerpoint/2010/main" val="3454762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2744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DA7FFAF-96E2-CC25-0F53-159EBFE7B6D6}"/>
              </a:ext>
            </a:extLst>
          </p:cNvPr>
          <p:cNvSpPr txBox="1"/>
          <p:nvPr/>
        </p:nvSpPr>
        <p:spPr>
          <a:xfrm>
            <a:off x="311699" y="371532"/>
            <a:ext cx="852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90F0"/>
                </a:solidFill>
                <a:latin typeface="Attendi Alaska Medium" pitchFamily="2" charset="77"/>
              </a:rPr>
              <a:t>Cliënt (1)</a:t>
            </a:r>
            <a:endParaRPr lang="en-NL" sz="3200" dirty="0">
              <a:solidFill>
                <a:srgbClr val="FF90F0"/>
              </a:solidFill>
              <a:latin typeface="Attendi Alaska Medium" pitchFamily="2" charset="77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88F4D6B-E6A3-B32A-D286-BD7168D5AF80}"/>
              </a:ext>
            </a:extLst>
          </p:cNvPr>
          <p:cNvSpPr txBox="1"/>
          <p:nvPr/>
        </p:nvSpPr>
        <p:spPr>
          <a:xfrm>
            <a:off x="363952" y="1160845"/>
            <a:ext cx="8527275" cy="41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>
              <a:lnSpc>
                <a:spcPct val="150000"/>
              </a:lnSpc>
              <a:buClr>
                <a:srgbClr val="FF52E9"/>
              </a:buClr>
              <a:buFont typeface="Arial" panose="020B0604020202020204" pitchFamily="34" charset="0"/>
              <a:buChar char="•"/>
            </a:pPr>
            <a:endParaRPr lang="nl-NL" sz="1600" dirty="0">
              <a:solidFill>
                <a:srgbClr val="FF90F0"/>
              </a:solidFill>
              <a:latin typeface="Attendi Alaska" pitchFamily="2" charset="77"/>
            </a:endParaRPr>
          </a:p>
        </p:txBody>
      </p:sp>
      <p:pic>
        <p:nvPicPr>
          <p:cNvPr id="6" name="Picture 5" descr="A picture containing creativity&#10;&#10;Description automatically generated">
            <a:extLst>
              <a:ext uri="{FF2B5EF4-FFF2-40B4-BE49-F238E27FC236}">
                <a16:creationId xmlns:a16="http://schemas.microsoft.com/office/drawing/2014/main" id="{99A0E784-6793-3FC9-E14A-3C2703C88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73" y="4773393"/>
            <a:ext cx="320919" cy="14883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B853F68-AB38-19C4-DC98-62D5E3EA3A4B}"/>
              </a:ext>
            </a:extLst>
          </p:cNvPr>
          <p:cNvSpPr txBox="1"/>
          <p:nvPr/>
        </p:nvSpPr>
        <p:spPr>
          <a:xfrm>
            <a:off x="311699" y="825850"/>
            <a:ext cx="8730768" cy="700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  <a:latin typeface="Attendi Alaska" pitchFamily="2" charset="77"/>
              </a:rPr>
              <a:t>Ga hier wat dieper in op het rapporteren in het bijzijn van de cliënt en wat daarover gezegd is door de zorgprofessionals</a:t>
            </a:r>
          </a:p>
        </p:txBody>
      </p:sp>
      <p:pic>
        <p:nvPicPr>
          <p:cNvPr id="12290" name="Picture 2" descr="Diagram met antwoorden op het Formulier. Titel van de vraag: Betrek je jouw cliënt bij de spraakgestuurde rapportage?. Aantal antwoorden: 17 antwoorden.">
            <a:extLst>
              <a:ext uri="{FF2B5EF4-FFF2-40B4-BE49-F238E27FC236}">
                <a16:creationId xmlns:a16="http://schemas.microsoft.com/office/drawing/2014/main" id="{1464FAD1-9BD1-BE9C-9728-FB7CE85586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8019" r="3981" b="7607"/>
          <a:stretch/>
        </p:blipFill>
        <p:spPr bwMode="auto">
          <a:xfrm>
            <a:off x="311699" y="1826883"/>
            <a:ext cx="6572440" cy="249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EB5FC775-D123-67AF-F77C-E3A79D37E83D}"/>
              </a:ext>
            </a:extLst>
          </p:cNvPr>
          <p:cNvSpPr/>
          <p:nvPr/>
        </p:nvSpPr>
        <p:spPr>
          <a:xfrm>
            <a:off x="311699" y="2034908"/>
            <a:ext cx="1026508" cy="267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5896724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F4CCC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5854</TotalTime>
  <Words>430</Words>
  <Application>Microsoft Macintosh PowerPoint</Application>
  <PresentationFormat>Diavoorstelling (16:9)</PresentationFormat>
  <Paragraphs>54</Paragraphs>
  <Slides>17</Slides>
  <Notes>17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3" baseType="lpstr">
      <vt:lpstr>Attendi Alaska</vt:lpstr>
      <vt:lpstr>Montserrat</vt:lpstr>
      <vt:lpstr>Attendi Alaska Medium</vt:lpstr>
      <vt:lpstr>Arial</vt:lpstr>
      <vt:lpstr>Wingdings</vt:lpstr>
      <vt:lpstr>Simple Light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Agterhof, Renate</dc:creator>
  <cp:lastModifiedBy>Roos Hendriksen</cp:lastModifiedBy>
  <cp:revision>113</cp:revision>
  <dcterms:modified xsi:type="dcterms:W3CDTF">2024-05-13T11:18:28Z</dcterms:modified>
</cp:coreProperties>
</file>