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461" r:id="rId3"/>
    <p:sldId id="448" r:id="rId4"/>
    <p:sldId id="466" r:id="rId5"/>
    <p:sldId id="462" r:id="rId6"/>
    <p:sldId id="471" r:id="rId7"/>
    <p:sldId id="472" r:id="rId8"/>
    <p:sldId id="467" r:id="rId9"/>
    <p:sldId id="450" r:id="rId10"/>
    <p:sldId id="389" r:id="rId11"/>
    <p:sldId id="465" r:id="rId12"/>
    <p:sldId id="459" r:id="rId13"/>
    <p:sldId id="469" r:id="rId14"/>
    <p:sldId id="441" r:id="rId15"/>
    <p:sldId id="452" r:id="rId16"/>
    <p:sldId id="454" r:id="rId17"/>
    <p:sldId id="468" r:id="rId18"/>
    <p:sldId id="433" r:id="rId19"/>
    <p:sldId id="470" r:id="rId20"/>
    <p:sldId id="342" r:id="rId21"/>
  </p:sldIdLst>
  <p:sldSz cx="9144000" cy="5143500" type="screen16x9"/>
  <p:notesSz cx="6858000" cy="9144000"/>
  <p:embeddedFontLst>
    <p:embeddedFont>
      <p:font typeface="Attendi Alaska" pitchFamily="2" charset="77"/>
      <p:regular r:id="rId23"/>
    </p:embeddedFont>
    <p:embeddedFont>
      <p:font typeface="Attendi Alaska Medium" pitchFamily="2" charset="77"/>
      <p:regular r:id="rId24"/>
    </p:embeddedFont>
    <p:embeddedFont>
      <p:font typeface="Montserrat"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239B25-8E5B-3D97-C963-C3814F240808}" name="Roos Hendriksen" initials="RH" userId="S::roos@attendi.nl::0a33ada1-9a85-47b9-b0a9-31dbf46a2480" providerId="AD"/>
  <p188:author id="{0164733D-DA3B-A153-3488-22347B1A4FB2}" name="Agterhof, Renate" initials="AR" userId="S::agterhof.r@hsleiden.nl::7130b921-0c02-453d-84ac-5d9360cc01ca" providerId="AD"/>
  <p188:author id="{CE350D62-86A5-3376-7FD9-3FAED0F4E381}" name="Berend Jutte" initials="BJ" userId="S::berend@attendi.nl::b88a7459-1557-4c49-babf-4eee4c8528b0" providerId="AD"/>
  <p188:author id="{25B0C2B4-62B5-C6B5-9780-EAB1ECBB1480}" name="Jozé Agterhof" initials="JA" userId="11045923ffa68a37" providerId="Windows Live"/>
  <p188:author id="{F3D82CB9-27A0-93C8-BC85-C536948DEEA6}" name="Diederik de Rave" initials="DdR" userId="S::diederik@attendi.nl::dc168215-a2f2-43c2-84c6-8f733470c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551"/>
    <a:srgbClr val="F5EBE1"/>
    <a:srgbClr val="642744"/>
    <a:srgbClr val="FF90F0"/>
    <a:srgbClr val="FF3FE8"/>
    <a:srgbClr val="F2EFEA"/>
    <a:srgbClr val="A6C9DB"/>
    <a:srgbClr val="53B4C5"/>
    <a:srgbClr val="EA9A99"/>
    <a:srgbClr val="1CA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CB8E6D-8F28-438D-99AE-2145E3A94535}">
  <a:tblStyle styleId="{41CB8E6D-8F28-438D-99AE-2145E3A9453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27" autoAdjust="0"/>
    <p:restoredTop sz="87639" autoAdjust="0"/>
  </p:normalViewPr>
  <p:slideViewPr>
    <p:cSldViewPr snapToGrid="0">
      <p:cViewPr varScale="1">
        <p:scale>
          <a:sx n="168" d="100"/>
          <a:sy n="168" d="100"/>
        </p:scale>
        <p:origin x="200" y="14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74547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2873879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573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Bijv. in een teamoverleg</a:t>
            </a:r>
          </a:p>
        </p:txBody>
      </p:sp>
    </p:spTree>
    <p:extLst>
      <p:ext uri="{BB962C8B-B14F-4D97-AF65-F5344CB8AC3E}">
        <p14:creationId xmlns:p14="http://schemas.microsoft.com/office/powerpoint/2010/main" val="259180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730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787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Renate</a:t>
            </a:r>
            <a:endParaRPr dirty="0"/>
          </a:p>
        </p:txBody>
      </p:sp>
    </p:spTree>
    <p:extLst>
      <p:ext uri="{BB962C8B-B14F-4D97-AF65-F5344CB8AC3E}">
        <p14:creationId xmlns:p14="http://schemas.microsoft.com/office/powerpoint/2010/main" val="3503234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28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 TIME!</a:t>
            </a:r>
          </a:p>
          <a:p>
            <a:pPr marL="171450" lvl="0" indent="-171450" algn="l" rtl="0">
              <a:spcBef>
                <a:spcPts val="0"/>
              </a:spcBef>
              <a:spcAft>
                <a:spcPts val="0"/>
              </a:spcAft>
              <a:buFontTx/>
              <a:buChar char="-"/>
            </a:pPr>
            <a:r>
              <a:rPr lang="nl-NL" dirty="0"/>
              <a:t>Demo: laten zien waar in het dossier spraakgestuurd gerapporteerd kan worden (tekstrapportage) 4 leestekens, hoofdletters etc. </a:t>
            </a:r>
          </a:p>
          <a:p>
            <a:pPr marL="171450" lvl="0" indent="-171450" algn="l" rtl="0">
              <a:spcBef>
                <a:spcPts val="0"/>
              </a:spcBef>
              <a:spcAft>
                <a:spcPts val="0"/>
              </a:spcAft>
              <a:buFontTx/>
              <a:buChar char="-"/>
            </a:pPr>
            <a:r>
              <a:rPr lang="nl-NL" dirty="0"/>
              <a:t>Medische namen herkend het taalmodel </a:t>
            </a:r>
          </a:p>
          <a:p>
            <a:pPr marL="171450" lvl="0" indent="-171450" algn="l" rtl="0">
              <a:spcBef>
                <a:spcPts val="0"/>
              </a:spcBef>
              <a:spcAft>
                <a:spcPts val="0"/>
              </a:spcAft>
              <a:buFontTx/>
              <a:buChar char="-"/>
            </a:pPr>
            <a:r>
              <a:rPr lang="nl-NL" dirty="0"/>
              <a:t>Mocht je iets vergeten kun je dat nog aanvullen/ bijvullen in de tekst -&gt; kleurt blauw </a:t>
            </a:r>
            <a:r>
              <a:rPr lang="nl-NL" dirty="0" err="1"/>
              <a:t>bijv</a:t>
            </a:r>
            <a:r>
              <a:rPr lang="nl-NL" dirty="0"/>
              <a:t>? </a:t>
            </a:r>
          </a:p>
        </p:txBody>
      </p:sp>
    </p:spTree>
    <p:extLst>
      <p:ext uri="{BB962C8B-B14F-4D97-AF65-F5344CB8AC3E}">
        <p14:creationId xmlns:p14="http://schemas.microsoft.com/office/powerpoint/2010/main" val="379874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46091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lang="nl-NL" dirty="0"/>
          </a:p>
        </p:txBody>
      </p:sp>
    </p:spTree>
    <p:extLst>
      <p:ext uri="{BB962C8B-B14F-4D97-AF65-F5344CB8AC3E}">
        <p14:creationId xmlns:p14="http://schemas.microsoft.com/office/powerpoint/2010/main" val="177052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lnSpc>
                <a:spcPct val="150000"/>
              </a:lnSpc>
              <a:buNone/>
            </a:pPr>
            <a:r>
              <a:rPr lang="nl-NL" sz="1100" b="0" i="0" u="none" strike="noStrike" cap="none" dirty="0">
                <a:solidFill>
                  <a:srgbClr val="000000"/>
                </a:solidFill>
                <a:effectLst/>
                <a:latin typeface="Arial"/>
                <a:ea typeface="Arial"/>
                <a:cs typeface="Arial"/>
                <a:sym typeface="Arial"/>
              </a:rPr>
              <a:t>Stap 1: </a:t>
            </a:r>
            <a:r>
              <a:rPr lang="nl-NL" sz="1100" b="1" i="0" u="none" strike="noStrike" cap="none" dirty="0">
                <a:solidFill>
                  <a:srgbClr val="000000"/>
                </a:solidFill>
                <a:effectLst/>
                <a:latin typeface="Arial"/>
                <a:ea typeface="Arial"/>
                <a:cs typeface="Arial"/>
                <a:sym typeface="Arial"/>
              </a:rPr>
              <a:t>Tissue</a:t>
            </a:r>
            <a:r>
              <a:rPr lang="nl-NL" sz="1100" b="0" i="0" u="none" strike="noStrike" cap="none" dirty="0">
                <a:solidFill>
                  <a:srgbClr val="000000"/>
                </a:solidFill>
                <a:effectLst/>
                <a:latin typeface="Arial"/>
                <a:ea typeface="Arial"/>
                <a:cs typeface="Arial"/>
                <a:sym typeface="Arial"/>
              </a:rPr>
              <a:t> (weefsel) - Is er vitaal of dood weefsel?</a:t>
            </a:r>
            <a:br>
              <a:rPr lang="nl-NL" dirty="0"/>
            </a:br>
            <a:r>
              <a:rPr lang="nl-NL" sz="1100" b="0" i="0" u="none" strike="noStrike" cap="none" dirty="0">
                <a:solidFill>
                  <a:srgbClr val="000000"/>
                </a:solidFill>
                <a:effectLst/>
                <a:latin typeface="Arial"/>
                <a:ea typeface="Arial"/>
                <a:cs typeface="Arial"/>
                <a:sym typeface="Arial"/>
              </a:rPr>
              <a:t>Verwijder dood weefsel chirurgisch (door een arts) of door middel van </a:t>
            </a:r>
            <a:r>
              <a:rPr lang="nl-NL" sz="1100" b="0" i="0" u="none" strike="noStrike" cap="none" dirty="0" err="1">
                <a:solidFill>
                  <a:srgbClr val="000000"/>
                </a:solidFill>
                <a:effectLst/>
                <a:latin typeface="Arial"/>
                <a:ea typeface="Arial"/>
                <a:cs typeface="Arial"/>
                <a:sym typeface="Arial"/>
              </a:rPr>
              <a:t>madentherapie</a:t>
            </a:r>
            <a:r>
              <a:rPr lang="nl-NL" sz="1100" b="0" i="0" u="none" strike="noStrike" cap="none" dirty="0">
                <a:solidFill>
                  <a:srgbClr val="000000"/>
                </a:solidFill>
                <a:effectLst/>
                <a:latin typeface="Arial"/>
                <a:ea typeface="Arial"/>
                <a:cs typeface="Arial"/>
                <a:sym typeface="Arial"/>
              </a:rPr>
              <a:t>.</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2:</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Infection</a:t>
            </a:r>
            <a:r>
              <a:rPr lang="nl-NL" sz="1100" b="1" i="0" u="none" strike="noStrike" cap="none" dirty="0">
                <a:solidFill>
                  <a:srgbClr val="000000"/>
                </a:solidFill>
                <a:effectLst/>
                <a:latin typeface="Arial"/>
                <a:ea typeface="Arial"/>
                <a:cs typeface="Arial"/>
                <a:sym typeface="Arial"/>
              </a:rPr>
              <a:t> </a:t>
            </a:r>
            <a:r>
              <a:rPr lang="nl-NL" sz="1100" b="0" i="0" u="none" strike="noStrike" cap="none" dirty="0">
                <a:solidFill>
                  <a:srgbClr val="000000"/>
                </a:solidFill>
                <a:effectLst/>
                <a:latin typeface="Arial"/>
                <a:ea typeface="Arial"/>
                <a:cs typeface="Arial"/>
                <a:sym typeface="Arial"/>
              </a:rPr>
              <a:t>(infectie) – Is er een infectie of ontsteking?</a:t>
            </a:r>
            <a:br>
              <a:rPr lang="nl-NL" dirty="0"/>
            </a:br>
            <a:r>
              <a:rPr lang="nl-NL" sz="1100" b="0" i="0" u="none" strike="noStrike" cap="none" dirty="0">
                <a:solidFill>
                  <a:srgbClr val="000000"/>
                </a:solidFill>
                <a:effectLst/>
                <a:latin typeface="Arial"/>
                <a:ea typeface="Arial"/>
                <a:cs typeface="Arial"/>
                <a:sym typeface="Arial"/>
              </a:rPr>
              <a:t>Reinig de wond en zorg voor infectiebestrijding door de wond te spoelen of gebruik te maken van antibacteriële wondbehandelingsproducten.</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3:</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Moisture</a:t>
            </a:r>
            <a:r>
              <a:rPr lang="nl-NL" sz="1100" b="1" i="0" u="none" strike="noStrike" cap="none" dirty="0">
                <a:solidFill>
                  <a:srgbClr val="000000"/>
                </a:solidFill>
                <a:effectLst/>
                <a:latin typeface="Arial"/>
                <a:ea typeface="Arial"/>
                <a:cs typeface="Arial"/>
                <a:sym typeface="Arial"/>
              </a:rPr>
              <a:t> </a:t>
            </a:r>
            <a:r>
              <a:rPr lang="nl-NL" sz="1100" b="0" i="0" u="none" strike="noStrike" cap="none" dirty="0">
                <a:solidFill>
                  <a:srgbClr val="000000"/>
                </a:solidFill>
                <a:effectLst/>
                <a:latin typeface="Arial"/>
                <a:ea typeface="Arial"/>
                <a:cs typeface="Arial"/>
                <a:sym typeface="Arial"/>
              </a:rPr>
              <a:t>(vochtbalans) – Is de wond te vochtig of te droog?</a:t>
            </a:r>
            <a:br>
              <a:rPr lang="nl-NL" dirty="0"/>
            </a:br>
            <a:r>
              <a:rPr lang="nl-NL" sz="1100" b="0" i="0" u="none" strike="noStrike" cap="none" dirty="0">
                <a:solidFill>
                  <a:srgbClr val="000000"/>
                </a:solidFill>
                <a:effectLst/>
                <a:latin typeface="Arial"/>
                <a:ea typeface="Arial"/>
                <a:cs typeface="Arial"/>
                <a:sym typeface="Arial"/>
              </a:rPr>
              <a:t>Zorg voor een goede vochtbalans. Voorkom uitdroging en verweking van de wondranden door vochtregulerende wondbehandelingsproducten.</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4:</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Edge</a:t>
            </a:r>
            <a:r>
              <a:rPr lang="nl-NL" sz="1100" b="0" i="0" u="none" strike="noStrike" cap="none" dirty="0">
                <a:solidFill>
                  <a:srgbClr val="000000"/>
                </a:solidFill>
                <a:effectLst/>
                <a:latin typeface="Arial"/>
                <a:ea typeface="Arial"/>
                <a:cs typeface="Arial"/>
                <a:sym typeface="Arial"/>
              </a:rPr>
              <a:t> (wondrand) – Is er een niet-sluitende of ondermijnende wondrand?</a:t>
            </a:r>
            <a:br>
              <a:rPr lang="nl-NL" dirty="0"/>
            </a:br>
            <a:r>
              <a:rPr lang="nl-NL" sz="1100" b="0" i="0" u="none" strike="noStrike" cap="none" dirty="0">
                <a:solidFill>
                  <a:srgbClr val="000000"/>
                </a:solidFill>
                <a:effectLst/>
                <a:latin typeface="Arial"/>
                <a:ea typeface="Arial"/>
                <a:cs typeface="Arial"/>
                <a:sym typeface="Arial"/>
              </a:rPr>
              <a:t>Als de eerste drie stappen met goed resultaat zijn doorlopen, dan is een genezingsproces zichtbaar vanuit de wondranden en/of vanuit het midden van de wond.</a:t>
            </a:r>
            <a:endParaRPr dirty="0"/>
          </a:p>
        </p:txBody>
      </p:sp>
    </p:spTree>
    <p:extLst>
      <p:ext uri="{BB962C8B-B14F-4D97-AF65-F5344CB8AC3E}">
        <p14:creationId xmlns:p14="http://schemas.microsoft.com/office/powerpoint/2010/main" val="3492023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lnSpc>
                <a:spcPct val="150000"/>
              </a:lnSpc>
              <a:buNone/>
            </a:pPr>
            <a:r>
              <a:rPr lang="nl-NL" sz="1100" b="0" i="0" u="none" strike="noStrike" cap="none" dirty="0">
                <a:solidFill>
                  <a:srgbClr val="000000"/>
                </a:solidFill>
                <a:effectLst/>
                <a:latin typeface="Arial"/>
                <a:ea typeface="Arial"/>
                <a:cs typeface="Arial"/>
                <a:sym typeface="Arial"/>
              </a:rPr>
              <a:t>Stap 1: </a:t>
            </a:r>
            <a:r>
              <a:rPr lang="nl-NL" sz="1100" b="1" i="0" u="none" strike="noStrike" cap="none" dirty="0">
                <a:solidFill>
                  <a:srgbClr val="000000"/>
                </a:solidFill>
                <a:effectLst/>
                <a:latin typeface="Arial"/>
                <a:ea typeface="Arial"/>
                <a:cs typeface="Arial"/>
                <a:sym typeface="Arial"/>
              </a:rPr>
              <a:t>Tissue</a:t>
            </a:r>
            <a:r>
              <a:rPr lang="nl-NL" sz="1100" b="0" i="0" u="none" strike="noStrike" cap="none" dirty="0">
                <a:solidFill>
                  <a:srgbClr val="000000"/>
                </a:solidFill>
                <a:effectLst/>
                <a:latin typeface="Arial"/>
                <a:ea typeface="Arial"/>
                <a:cs typeface="Arial"/>
                <a:sym typeface="Arial"/>
              </a:rPr>
              <a:t> (weefsel) - Is er vitaal of dood weefsel?</a:t>
            </a:r>
            <a:br>
              <a:rPr lang="nl-NL" dirty="0"/>
            </a:br>
            <a:r>
              <a:rPr lang="nl-NL" sz="1100" b="0" i="0" u="none" strike="noStrike" cap="none" dirty="0">
                <a:solidFill>
                  <a:srgbClr val="000000"/>
                </a:solidFill>
                <a:effectLst/>
                <a:latin typeface="Arial"/>
                <a:ea typeface="Arial"/>
                <a:cs typeface="Arial"/>
                <a:sym typeface="Arial"/>
              </a:rPr>
              <a:t>Verwijder dood weefsel chirurgisch (door een arts) of door middel van </a:t>
            </a:r>
            <a:r>
              <a:rPr lang="nl-NL" sz="1100" b="0" i="0" u="none" strike="noStrike" cap="none" dirty="0" err="1">
                <a:solidFill>
                  <a:srgbClr val="000000"/>
                </a:solidFill>
                <a:effectLst/>
                <a:latin typeface="Arial"/>
                <a:ea typeface="Arial"/>
                <a:cs typeface="Arial"/>
                <a:sym typeface="Arial"/>
              </a:rPr>
              <a:t>madentherapie</a:t>
            </a:r>
            <a:r>
              <a:rPr lang="nl-NL" sz="1100" b="0" i="0" u="none" strike="noStrike" cap="none" dirty="0">
                <a:solidFill>
                  <a:srgbClr val="000000"/>
                </a:solidFill>
                <a:effectLst/>
                <a:latin typeface="Arial"/>
                <a:ea typeface="Arial"/>
                <a:cs typeface="Arial"/>
                <a:sym typeface="Arial"/>
              </a:rPr>
              <a:t>.</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2:</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Infection</a:t>
            </a:r>
            <a:r>
              <a:rPr lang="nl-NL" sz="1100" b="1" i="0" u="none" strike="noStrike" cap="none" dirty="0">
                <a:solidFill>
                  <a:srgbClr val="000000"/>
                </a:solidFill>
                <a:effectLst/>
                <a:latin typeface="Arial"/>
                <a:ea typeface="Arial"/>
                <a:cs typeface="Arial"/>
                <a:sym typeface="Arial"/>
              </a:rPr>
              <a:t> </a:t>
            </a:r>
            <a:r>
              <a:rPr lang="nl-NL" sz="1100" b="0" i="0" u="none" strike="noStrike" cap="none" dirty="0">
                <a:solidFill>
                  <a:srgbClr val="000000"/>
                </a:solidFill>
                <a:effectLst/>
                <a:latin typeface="Arial"/>
                <a:ea typeface="Arial"/>
                <a:cs typeface="Arial"/>
                <a:sym typeface="Arial"/>
              </a:rPr>
              <a:t>(infectie) – Is er een infectie of ontsteking?</a:t>
            </a:r>
            <a:br>
              <a:rPr lang="nl-NL" dirty="0"/>
            </a:br>
            <a:r>
              <a:rPr lang="nl-NL" sz="1100" b="0" i="0" u="none" strike="noStrike" cap="none" dirty="0">
                <a:solidFill>
                  <a:srgbClr val="000000"/>
                </a:solidFill>
                <a:effectLst/>
                <a:latin typeface="Arial"/>
                <a:ea typeface="Arial"/>
                <a:cs typeface="Arial"/>
                <a:sym typeface="Arial"/>
              </a:rPr>
              <a:t>Reinig de wond en zorg voor infectiebestrijding door de wond te spoelen of gebruik te maken van antibacteriële wondbehandelingsproducten.</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3:</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Moisture</a:t>
            </a:r>
            <a:r>
              <a:rPr lang="nl-NL" sz="1100" b="1" i="0" u="none" strike="noStrike" cap="none" dirty="0">
                <a:solidFill>
                  <a:srgbClr val="000000"/>
                </a:solidFill>
                <a:effectLst/>
                <a:latin typeface="Arial"/>
                <a:ea typeface="Arial"/>
                <a:cs typeface="Arial"/>
                <a:sym typeface="Arial"/>
              </a:rPr>
              <a:t> </a:t>
            </a:r>
            <a:r>
              <a:rPr lang="nl-NL" sz="1100" b="0" i="0" u="none" strike="noStrike" cap="none" dirty="0">
                <a:solidFill>
                  <a:srgbClr val="000000"/>
                </a:solidFill>
                <a:effectLst/>
                <a:latin typeface="Arial"/>
                <a:ea typeface="Arial"/>
                <a:cs typeface="Arial"/>
                <a:sym typeface="Arial"/>
              </a:rPr>
              <a:t>(vochtbalans) – Is de wond te vochtig of te droog?</a:t>
            </a:r>
            <a:br>
              <a:rPr lang="nl-NL" dirty="0"/>
            </a:br>
            <a:r>
              <a:rPr lang="nl-NL" sz="1100" b="0" i="0" u="none" strike="noStrike" cap="none" dirty="0">
                <a:solidFill>
                  <a:srgbClr val="000000"/>
                </a:solidFill>
                <a:effectLst/>
                <a:latin typeface="Arial"/>
                <a:ea typeface="Arial"/>
                <a:cs typeface="Arial"/>
                <a:sym typeface="Arial"/>
              </a:rPr>
              <a:t>Zorg voor een goede vochtbalans. Voorkom uitdroging en verweking van de wondranden door vochtregulerende wondbehandelingsproducten.</a:t>
            </a:r>
            <a:br>
              <a:rPr lang="nl-NL" dirty="0"/>
            </a:br>
            <a:r>
              <a:rPr lang="nl-NL" sz="1100" b="0" i="0" u="none" strike="noStrike" cap="none" dirty="0">
                <a:solidFill>
                  <a:srgbClr val="000000"/>
                </a:solidFill>
                <a:effectLst/>
                <a:latin typeface="Arial"/>
                <a:ea typeface="Arial"/>
                <a:cs typeface="Arial"/>
                <a:sym typeface="Arial"/>
              </a:rPr>
              <a:t> </a:t>
            </a:r>
            <a:br>
              <a:rPr lang="nl-NL" dirty="0"/>
            </a:br>
            <a:r>
              <a:rPr lang="nl-NL" sz="1100" b="0" i="0" u="none" strike="noStrike" cap="none" dirty="0">
                <a:solidFill>
                  <a:srgbClr val="000000"/>
                </a:solidFill>
                <a:effectLst/>
                <a:latin typeface="Arial"/>
                <a:ea typeface="Arial"/>
                <a:cs typeface="Arial"/>
                <a:sym typeface="Arial"/>
              </a:rPr>
              <a:t>Stap 4:</a:t>
            </a:r>
            <a:r>
              <a:rPr lang="nl-NL" sz="1100" b="1" i="0" u="none" strike="noStrike" cap="none" dirty="0">
                <a:solidFill>
                  <a:srgbClr val="000000"/>
                </a:solidFill>
                <a:effectLst/>
                <a:latin typeface="Arial"/>
                <a:ea typeface="Arial"/>
                <a:cs typeface="Arial"/>
                <a:sym typeface="Arial"/>
              </a:rPr>
              <a:t> </a:t>
            </a:r>
            <a:r>
              <a:rPr lang="nl-NL" sz="1100" b="1" i="0" u="none" strike="noStrike" cap="none" dirty="0" err="1">
                <a:solidFill>
                  <a:srgbClr val="000000"/>
                </a:solidFill>
                <a:effectLst/>
                <a:latin typeface="Arial"/>
                <a:ea typeface="Arial"/>
                <a:cs typeface="Arial"/>
                <a:sym typeface="Arial"/>
              </a:rPr>
              <a:t>Edge</a:t>
            </a:r>
            <a:r>
              <a:rPr lang="nl-NL" sz="1100" b="0" i="0" u="none" strike="noStrike" cap="none" dirty="0">
                <a:solidFill>
                  <a:srgbClr val="000000"/>
                </a:solidFill>
                <a:effectLst/>
                <a:latin typeface="Arial"/>
                <a:ea typeface="Arial"/>
                <a:cs typeface="Arial"/>
                <a:sym typeface="Arial"/>
              </a:rPr>
              <a:t> (wondrand) – Is er een niet-sluitende of ondermijnende wondrand?</a:t>
            </a:r>
            <a:br>
              <a:rPr lang="nl-NL" dirty="0"/>
            </a:br>
            <a:r>
              <a:rPr lang="nl-NL" sz="1100" b="0" i="0" u="none" strike="noStrike" cap="none" dirty="0">
                <a:solidFill>
                  <a:srgbClr val="000000"/>
                </a:solidFill>
                <a:effectLst/>
                <a:latin typeface="Arial"/>
                <a:ea typeface="Arial"/>
                <a:cs typeface="Arial"/>
                <a:sym typeface="Arial"/>
              </a:rPr>
              <a:t>Als de eerste drie stappen met goed resultaat zijn doorlopen, dan is een genezingsproces zichtbaar vanuit de wondranden en/of vanuit het midden van de wond.</a:t>
            </a:r>
            <a:endParaRPr dirty="0"/>
          </a:p>
        </p:txBody>
      </p:sp>
    </p:spTree>
    <p:extLst>
      <p:ext uri="{BB962C8B-B14F-4D97-AF65-F5344CB8AC3E}">
        <p14:creationId xmlns:p14="http://schemas.microsoft.com/office/powerpoint/2010/main" val="363960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 TIME SOEPPIE!</a:t>
            </a:r>
          </a:p>
        </p:txBody>
      </p:sp>
    </p:spTree>
    <p:extLst>
      <p:ext uri="{BB962C8B-B14F-4D97-AF65-F5344CB8AC3E}">
        <p14:creationId xmlns:p14="http://schemas.microsoft.com/office/powerpoint/2010/main" val="214401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p:txBody>
      </p:sp>
    </p:spTree>
    <p:extLst>
      <p:ext uri="{BB962C8B-B14F-4D97-AF65-F5344CB8AC3E}">
        <p14:creationId xmlns:p14="http://schemas.microsoft.com/office/powerpoint/2010/main" val="172892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5200" b="0" i="0">
                <a:latin typeface="Attendi Alaska" pitchFamily="2" charset="77"/>
                <a:ea typeface="Attendi Alaska" pitchFamily="2" charset="77"/>
                <a:cs typeface="Attendi Alaska" pitchFamily="2" charset="77"/>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2800" b="0" i="0">
                <a:latin typeface="Attendi Alaska" pitchFamily="2" charset="77"/>
                <a:ea typeface="Attendi Alaska" pitchFamily="2" charset="77"/>
                <a:cs typeface="Attendi Alaska" pitchFamily="2" charset="77"/>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Attendi Alaska"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latin typeface="Attendi Alaska" pitchFamily="2" charset="77"/>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Attendi Alaska"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i="0">
                <a:latin typeface="Attendi Alaska" pitchFamily="2"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0" i="0">
                <a:latin typeface="Attendi Alaska" pitchFamily="2" charset="77"/>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b="0" i="0">
                <a:latin typeface="Attendi Alaska" pitchFamily="2" charset="77"/>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b="0" i="0">
                <a:latin typeface="Attendi Alaska" pitchFamily="2" charset="77"/>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b="0" i="0">
                <a:latin typeface="Attendi Alaska" pitchFamily="2" charset="77"/>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b="0" i="0">
                <a:latin typeface="Attendi Alaska" pitchFamily="2" charset="77"/>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b="0" i="0">
                <a:latin typeface="Attendi Alaska" pitchFamily="2" charset="77"/>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ttendi Alaska" pitchFamily="2" charset="77"/>
          <a:ea typeface="Attendi Alaska"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venvn.nl/media/w02buck0/v-vn-richtlijn-verslaglegging.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VgegooziklY"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playlist?list=PLxSxRa76qxzKPR_hwq_nmB1vyMyqLTV_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rEu1tp1bcgw?si=mWw9-rBYiqThMVN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3" name="TextBox 2">
            <a:extLst>
              <a:ext uri="{FF2B5EF4-FFF2-40B4-BE49-F238E27FC236}">
                <a16:creationId xmlns:a16="http://schemas.microsoft.com/office/drawing/2014/main" id="{2A291E4E-4DA4-BFB6-32C8-A0B4381881D9}"/>
              </a:ext>
            </a:extLst>
          </p:cNvPr>
          <p:cNvSpPr txBox="1"/>
          <p:nvPr/>
        </p:nvSpPr>
        <p:spPr>
          <a:xfrm>
            <a:off x="311700" y="1786920"/>
            <a:ext cx="4796305" cy="1569660"/>
          </a:xfrm>
          <a:prstGeom prst="rect">
            <a:avLst/>
          </a:prstGeom>
          <a:noFill/>
        </p:spPr>
        <p:txBody>
          <a:bodyPr wrap="square" rtlCol="0">
            <a:spAutoFit/>
          </a:bodyPr>
          <a:lstStyle/>
          <a:p>
            <a:r>
              <a:rPr lang="nl-NL" sz="3200" dirty="0">
                <a:solidFill>
                  <a:srgbClr val="FF90F0"/>
                </a:solidFill>
                <a:latin typeface="Attendi Alaska Medium" pitchFamily="2" charset="77"/>
              </a:rPr>
              <a:t>Workshop Spraakgestuurd rapporteren</a:t>
            </a:r>
            <a:endParaRPr lang="en-NL" sz="3200" dirty="0">
              <a:solidFill>
                <a:srgbClr val="FF90F0"/>
              </a:solidFill>
              <a:latin typeface="Attendi Alaska Medium" pitchFamily="2" charset="77"/>
            </a:endParaRPr>
          </a:p>
        </p:txBody>
      </p:sp>
      <p:pic>
        <p:nvPicPr>
          <p:cNvPr id="7" name="Picture 6" descr="A pink letters on a black background&#10;&#10;Description automatically generated with medium confidence">
            <a:extLst>
              <a:ext uri="{FF2B5EF4-FFF2-40B4-BE49-F238E27FC236}">
                <a16:creationId xmlns:a16="http://schemas.microsoft.com/office/drawing/2014/main" id="{EE0EF1D4-351E-997D-6D17-723D0DBE2E50}"/>
              </a:ext>
            </a:extLst>
          </p:cNvPr>
          <p:cNvPicPr>
            <a:picLocks noChangeAspect="1"/>
          </p:cNvPicPr>
          <p:nvPr/>
        </p:nvPicPr>
        <p:blipFill>
          <a:blip r:embed="rId3"/>
          <a:stretch>
            <a:fillRect/>
          </a:stretch>
        </p:blipFill>
        <p:spPr>
          <a:xfrm>
            <a:off x="311700" y="577026"/>
            <a:ext cx="3297115" cy="517464"/>
          </a:xfrm>
          <a:prstGeom prst="rect">
            <a:avLst/>
          </a:prstGeom>
        </p:spPr>
      </p:pic>
      <p:pic>
        <p:nvPicPr>
          <p:cNvPr id="10" name="Picture 9" descr="A picture containing creativity&#10;&#10;Description automatically generated">
            <a:extLst>
              <a:ext uri="{FF2B5EF4-FFF2-40B4-BE49-F238E27FC236}">
                <a16:creationId xmlns:a16="http://schemas.microsoft.com/office/drawing/2014/main" id="{22ACF7B2-17D1-BF6D-2F9A-7E91BF4556D6}"/>
              </a:ext>
            </a:extLst>
          </p:cNvPr>
          <p:cNvPicPr>
            <a:picLocks noChangeAspect="1"/>
          </p:cNvPicPr>
          <p:nvPr/>
        </p:nvPicPr>
        <p:blipFill>
          <a:blip r:embed="rId4"/>
          <a:stretch>
            <a:fillRect/>
          </a:stretch>
        </p:blipFill>
        <p:spPr>
          <a:xfrm>
            <a:off x="252773" y="4773393"/>
            <a:ext cx="320919" cy="148832"/>
          </a:xfrm>
          <a:prstGeom prst="rect">
            <a:avLst/>
          </a:prstGeom>
        </p:spPr>
      </p:pic>
      <p:pic>
        <p:nvPicPr>
          <p:cNvPr id="2" name="Afbeelding 1" descr="Afbeelding met kleding, persoon, muur, Menselijk gezicht&#10;&#10;Automatisch gegenereerde beschrijving">
            <a:extLst>
              <a:ext uri="{FF2B5EF4-FFF2-40B4-BE49-F238E27FC236}">
                <a16:creationId xmlns:a16="http://schemas.microsoft.com/office/drawing/2014/main" id="{FC320462-9A2A-F867-034E-6C22D975ED80}"/>
              </a:ext>
            </a:extLst>
          </p:cNvPr>
          <p:cNvPicPr>
            <a:picLocks noChangeAspect="1"/>
          </p:cNvPicPr>
          <p:nvPr/>
        </p:nvPicPr>
        <p:blipFill rotWithShape="1">
          <a:blip r:embed="rId5"/>
          <a:srcRect l="21031" t="5575" r="13553"/>
          <a:stretch/>
        </p:blipFill>
        <p:spPr>
          <a:xfrm>
            <a:off x="4729407" y="835758"/>
            <a:ext cx="3438790" cy="3309174"/>
          </a:xfrm>
          <a:prstGeom prst="round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646331"/>
          </a:xfrm>
          <a:prstGeom prst="rect">
            <a:avLst/>
          </a:prstGeom>
          <a:noFill/>
        </p:spPr>
        <p:txBody>
          <a:bodyPr wrap="square" rtlCol="0">
            <a:spAutoFit/>
          </a:bodyPr>
          <a:lstStyle/>
          <a:p>
            <a:r>
              <a:rPr lang="nl-NL" sz="3600" dirty="0">
                <a:solidFill>
                  <a:srgbClr val="0B6551"/>
                </a:solidFill>
                <a:latin typeface="Attendi Alaska Medium" pitchFamily="2" charset="77"/>
              </a:rPr>
              <a:t>Rechten en plichten zorgvrager</a:t>
            </a:r>
            <a:endParaRPr lang="en-NL" sz="3600" dirty="0">
              <a:solidFill>
                <a:srgbClr val="0B6551"/>
              </a:solidFill>
              <a:latin typeface="Attendi Alaska Medium" pitchFamily="2" charset="77"/>
            </a:endParaRPr>
          </a:p>
        </p:txBody>
      </p:sp>
      <p:sp>
        <p:nvSpPr>
          <p:cNvPr id="4" name="Tekstvak 3">
            <a:extLst>
              <a:ext uri="{FF2B5EF4-FFF2-40B4-BE49-F238E27FC236}">
                <a16:creationId xmlns:a16="http://schemas.microsoft.com/office/drawing/2014/main" id="{7EE1AB4F-36B2-5520-4043-62483FAEAA71}"/>
              </a:ext>
            </a:extLst>
          </p:cNvPr>
          <p:cNvSpPr txBox="1"/>
          <p:nvPr/>
        </p:nvSpPr>
        <p:spPr>
          <a:xfrm>
            <a:off x="357804" y="1173343"/>
            <a:ext cx="6415566" cy="890821"/>
          </a:xfrm>
          <a:prstGeom prst="rect">
            <a:avLst/>
          </a:prstGeom>
          <a:noFill/>
        </p:spPr>
        <p:txBody>
          <a:bodyPr wrap="square" rtlCol="0">
            <a:spAutoFit/>
          </a:bodyPr>
          <a:lstStyle/>
          <a:p>
            <a:pPr>
              <a:lnSpc>
                <a:spcPct val="150000"/>
              </a:lnSpc>
            </a:pPr>
            <a:r>
              <a:rPr lang="nl-NL" sz="1200" dirty="0">
                <a:solidFill>
                  <a:schemeClr val="tx1"/>
                </a:solidFill>
                <a:latin typeface="Attendi Alaska" pitchFamily="2" charset="77"/>
              </a:rPr>
              <a:t>V</a:t>
            </a:r>
            <a:r>
              <a:rPr lang="nl-NL" sz="1200">
                <a:solidFill>
                  <a:schemeClr val="tx1"/>
                </a:solidFill>
                <a:latin typeface="Attendi Alaska" pitchFamily="2" charset="77"/>
              </a:rPr>
              <a:t>&amp;VN </a:t>
            </a:r>
            <a:r>
              <a:rPr lang="nl-NL" sz="1200" dirty="0">
                <a:solidFill>
                  <a:schemeClr val="tx1"/>
                </a:solidFill>
                <a:latin typeface="Attendi Alaska" pitchFamily="2" charset="77"/>
              </a:rPr>
              <a:t>(2022). Richtlijn Verpleegkundige en Verzorgende Verslaglegging. Geraadpleegd op </a:t>
            </a:r>
            <a:r>
              <a:rPr lang="nl-NL" sz="1200"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https://www.venvn.nl/media/w02buck0/v-vn-richtlijn-</a:t>
            </a:r>
            <a:r>
              <a:rPr lang="nl-NL" sz="1200" dirty="0" err="1">
                <a:solidFill>
                  <a:schemeClr val="tx1"/>
                </a:solidFill>
                <a:latin typeface="Attendi Alaska" pitchFamily="2" charset="77"/>
                <a:hlinkClick r:id="rId3">
                  <a:extLst>
                    <a:ext uri="{A12FA001-AC4F-418D-AE19-62706E023703}">
                      <ahyp:hlinkClr xmlns:ahyp="http://schemas.microsoft.com/office/drawing/2018/hyperlinkcolor" val="tx"/>
                    </a:ext>
                  </a:extLst>
                </a:hlinkClick>
              </a:rPr>
              <a:t>verslaglegging.pdf</a:t>
            </a:r>
            <a:r>
              <a:rPr lang="nl-NL" sz="1200" dirty="0">
                <a:solidFill>
                  <a:schemeClr val="tx1"/>
                </a:solidFill>
                <a:latin typeface="Attendi Alaska" pitchFamily="2" charset="77"/>
              </a:rPr>
              <a:t>  </a:t>
            </a:r>
            <a:endParaRPr lang="nl-NL" dirty="0">
              <a:solidFill>
                <a:schemeClr val="tx1"/>
              </a:solidFill>
              <a:latin typeface="Attendi Alaska" pitchFamily="2" charset="77"/>
            </a:endParaRPr>
          </a:p>
        </p:txBody>
      </p:sp>
      <p:sp>
        <p:nvSpPr>
          <p:cNvPr id="5" name="Tekstvak 4">
            <a:extLst>
              <a:ext uri="{FF2B5EF4-FFF2-40B4-BE49-F238E27FC236}">
                <a16:creationId xmlns:a16="http://schemas.microsoft.com/office/drawing/2014/main" id="{26771011-1D83-10DE-410C-C91682B8AD66}"/>
              </a:ext>
            </a:extLst>
          </p:cNvPr>
          <p:cNvSpPr txBox="1"/>
          <p:nvPr/>
        </p:nvSpPr>
        <p:spPr>
          <a:xfrm>
            <a:off x="409425" y="2133769"/>
            <a:ext cx="7145867" cy="1562544"/>
          </a:xfrm>
          <a:prstGeom prst="rect">
            <a:avLst/>
          </a:prstGeom>
          <a:noFill/>
        </p:spPr>
        <p:txBody>
          <a:bodyPr wrap="square" rtlCol="0">
            <a:spAutoFit/>
          </a:bodyPr>
          <a:lstStyle/>
          <a:p>
            <a:pPr marL="285750" indent="-285750">
              <a:buClr>
                <a:srgbClr val="0B6551"/>
              </a:buClr>
              <a:buFont typeface="Arial" panose="020B0604020202020204" pitchFamily="34" charset="0"/>
              <a:buChar char="•"/>
            </a:pPr>
            <a:endParaRPr lang="nl-NL" dirty="0">
              <a:solidFill>
                <a:schemeClr val="bg1"/>
              </a:solidFill>
              <a:latin typeface="Attendi Alaska" pitchFamily="2" charset="77"/>
            </a:endParaRPr>
          </a:p>
          <a:p>
            <a:pPr>
              <a:lnSpc>
                <a:spcPct val="150000"/>
              </a:lnSpc>
              <a:buClr>
                <a:srgbClr val="0B6551"/>
              </a:buClr>
            </a:pPr>
            <a:r>
              <a:rPr lang="nl-NL" dirty="0">
                <a:solidFill>
                  <a:srgbClr val="0B6551"/>
                </a:solidFill>
                <a:latin typeface="Attendi Alaska Medium" pitchFamily="2" charset="77"/>
              </a:rPr>
              <a:t>De cliënt</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kan meelezen;</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toevoegen van eigen verklaring aan het zorgdossier; </a:t>
            </a:r>
          </a:p>
          <a:p>
            <a:pPr marL="285750" indent="-285750">
              <a:lnSpc>
                <a:spcPct val="150000"/>
              </a:lnSpc>
              <a:buClr>
                <a:srgbClr val="0B6551"/>
              </a:buClr>
              <a:buFont typeface="Arial" panose="020B0604020202020204" pitchFamily="34" charset="0"/>
              <a:buChar char="•"/>
            </a:pPr>
            <a:r>
              <a:rPr lang="nl-NL" dirty="0">
                <a:solidFill>
                  <a:schemeClr val="tx1"/>
                </a:solidFill>
                <a:latin typeface="Attendi Alaska" pitchFamily="2" charset="77"/>
              </a:rPr>
              <a:t>recht op het aanvullen, verbeteren en afschermen.</a:t>
            </a:r>
          </a:p>
        </p:txBody>
      </p:sp>
      <p:pic>
        <p:nvPicPr>
          <p:cNvPr id="6" name="Picture 6" descr="A close-up of a logo&#10;&#10;Description automatically generated with low confidence">
            <a:extLst>
              <a:ext uri="{FF2B5EF4-FFF2-40B4-BE49-F238E27FC236}">
                <a16:creationId xmlns:a16="http://schemas.microsoft.com/office/drawing/2014/main" id="{A6D39BB6-993E-4685-9BC6-6C170FCCE6DD}"/>
              </a:ext>
            </a:extLst>
          </p:cNvPr>
          <p:cNvPicPr>
            <a:picLocks noChangeAspect="1"/>
          </p:cNvPicPr>
          <p:nvPr/>
        </p:nvPicPr>
        <p:blipFill>
          <a:blip r:embed="rId4"/>
          <a:stretch>
            <a:fillRect/>
          </a:stretch>
        </p:blipFill>
        <p:spPr>
          <a:xfrm>
            <a:off x="7029319" y="1246833"/>
            <a:ext cx="1425404" cy="481305"/>
          </a:xfrm>
          <a:prstGeom prst="rect">
            <a:avLst/>
          </a:prstGeom>
        </p:spPr>
      </p:pic>
      <p:pic>
        <p:nvPicPr>
          <p:cNvPr id="2" name="Picture 2" descr="A green and black wave&#10;&#10;Description automatically generated with low confidence">
            <a:extLst>
              <a:ext uri="{FF2B5EF4-FFF2-40B4-BE49-F238E27FC236}">
                <a16:creationId xmlns:a16="http://schemas.microsoft.com/office/drawing/2014/main" id="{4898AECD-3B7C-69D0-8374-3EB5EE823F4A}"/>
              </a:ext>
            </a:extLst>
          </p:cNvPr>
          <p:cNvPicPr>
            <a:picLocks noChangeAspect="1"/>
          </p:cNvPicPr>
          <p:nvPr/>
        </p:nvPicPr>
        <p:blipFill>
          <a:blip r:embed="rId5"/>
          <a:stretch>
            <a:fillRect/>
          </a:stretch>
        </p:blipFill>
        <p:spPr>
          <a:xfrm>
            <a:off x="248966" y="4814535"/>
            <a:ext cx="320919" cy="148832"/>
          </a:xfrm>
          <a:prstGeom prst="rect">
            <a:avLst/>
          </a:prstGeom>
        </p:spPr>
      </p:pic>
    </p:spTree>
    <p:extLst>
      <p:ext uri="{BB962C8B-B14F-4D97-AF65-F5344CB8AC3E}">
        <p14:creationId xmlns:p14="http://schemas.microsoft.com/office/powerpoint/2010/main" val="176347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0B6551"/>
                </a:solidFill>
                <a:latin typeface="Attendi Alaska Medium" pitchFamily="2" charset="77"/>
              </a:rPr>
              <a:t>Spraakgestuurd rapporteren in het bijzijn van de cliënt</a:t>
            </a:r>
            <a:endParaRPr lang="en-NL" sz="2400" dirty="0">
              <a:solidFill>
                <a:srgbClr val="0B6551"/>
              </a:solidFill>
              <a:latin typeface="Attendi Alaska Medium" pitchFamily="2" charset="77"/>
            </a:endParaRPr>
          </a:p>
        </p:txBody>
      </p:sp>
      <p:sp>
        <p:nvSpPr>
          <p:cNvPr id="5" name="Tekstvak 4">
            <a:extLst>
              <a:ext uri="{FF2B5EF4-FFF2-40B4-BE49-F238E27FC236}">
                <a16:creationId xmlns:a16="http://schemas.microsoft.com/office/drawing/2014/main" id="{26771011-1D83-10DE-410C-C91682B8AD66}"/>
              </a:ext>
            </a:extLst>
          </p:cNvPr>
          <p:cNvSpPr txBox="1"/>
          <p:nvPr/>
        </p:nvSpPr>
        <p:spPr>
          <a:xfrm>
            <a:off x="409425" y="1000885"/>
            <a:ext cx="7145867" cy="307777"/>
          </a:xfrm>
          <a:prstGeom prst="rect">
            <a:avLst/>
          </a:prstGeom>
          <a:noFill/>
        </p:spPr>
        <p:txBody>
          <a:bodyPr wrap="square" rtlCol="0">
            <a:spAutoFit/>
          </a:bodyPr>
          <a:lstStyle/>
          <a:p>
            <a:pPr>
              <a:buClr>
                <a:srgbClr val="0B6551"/>
              </a:buClr>
            </a:pPr>
            <a:r>
              <a:rPr lang="nl-NL" dirty="0">
                <a:solidFill>
                  <a:srgbClr val="0B6551"/>
                </a:solidFill>
                <a:latin typeface="Attendi Alaska" pitchFamily="2" charset="77"/>
                <a:hlinkClick r:id="rId3">
                  <a:extLst>
                    <a:ext uri="{A12FA001-AC4F-418D-AE19-62706E023703}">
                      <ahyp:hlinkClr xmlns:ahyp="http://schemas.microsoft.com/office/drawing/2018/hyperlinkcolor" val="tx"/>
                    </a:ext>
                  </a:extLst>
                </a:hlinkClick>
              </a:rPr>
              <a:t>https://youtu.be/VgegooziklY</a:t>
            </a:r>
            <a:r>
              <a:rPr lang="nl-NL" dirty="0">
                <a:solidFill>
                  <a:srgbClr val="0B6551"/>
                </a:solidFill>
                <a:latin typeface="Attendi Alaska" pitchFamily="2" charset="77"/>
              </a:rPr>
              <a:t> </a:t>
            </a:r>
          </a:p>
        </p:txBody>
      </p:sp>
      <p:pic>
        <p:nvPicPr>
          <p:cNvPr id="2" name="Picture 2" descr="A green and black wave&#10;&#10;Description automatically generated with low confidence">
            <a:extLst>
              <a:ext uri="{FF2B5EF4-FFF2-40B4-BE49-F238E27FC236}">
                <a16:creationId xmlns:a16="http://schemas.microsoft.com/office/drawing/2014/main" id="{4898AECD-3B7C-69D0-8374-3EB5EE823F4A}"/>
              </a:ext>
            </a:extLst>
          </p:cNvPr>
          <p:cNvPicPr>
            <a:picLocks noChangeAspect="1"/>
          </p:cNvPicPr>
          <p:nvPr/>
        </p:nvPicPr>
        <p:blipFill>
          <a:blip r:embed="rId4"/>
          <a:stretch>
            <a:fillRect/>
          </a:stretch>
        </p:blipFill>
        <p:spPr>
          <a:xfrm>
            <a:off x="248966" y="4814535"/>
            <a:ext cx="320919" cy="148832"/>
          </a:xfrm>
          <a:prstGeom prst="rect">
            <a:avLst/>
          </a:prstGeom>
        </p:spPr>
      </p:pic>
    </p:spTree>
    <p:extLst>
      <p:ext uri="{BB962C8B-B14F-4D97-AF65-F5344CB8AC3E}">
        <p14:creationId xmlns:p14="http://schemas.microsoft.com/office/powerpoint/2010/main" val="367470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in het bijzijn van de cliënt</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B90374D3-D366-0A01-D198-8E0480F6ADAE}"/>
              </a:ext>
            </a:extLst>
          </p:cNvPr>
          <p:cNvSpPr txBox="1"/>
          <p:nvPr/>
        </p:nvSpPr>
        <p:spPr>
          <a:xfrm>
            <a:off x="311699" y="1651296"/>
            <a:ext cx="4675478" cy="2275816"/>
          </a:xfrm>
          <a:prstGeom prst="rect">
            <a:avLst/>
          </a:prstGeom>
          <a:noFill/>
        </p:spPr>
        <p:txBody>
          <a:bodyPr wrap="square" rtlCol="0">
            <a:spAutoFit/>
          </a:bodyPr>
          <a:lstStyle/>
          <a:p>
            <a:pPr marL="285750" lvl="2" indent="-285750">
              <a:lnSpc>
                <a:spcPct val="150000"/>
              </a:lnSpc>
              <a:buClr>
                <a:srgbClr val="FF3FE8"/>
              </a:buClr>
              <a:buFont typeface="Arial" panose="020B0604020202020204" pitchFamily="34" charset="0"/>
              <a:buChar char="•"/>
            </a:pPr>
            <a:r>
              <a:rPr lang="nl-NL" sz="1200" dirty="0">
                <a:solidFill>
                  <a:schemeClr val="tx1"/>
                </a:solidFill>
                <a:latin typeface="Attendi Alaska" pitchFamily="2" charset="77"/>
              </a:rPr>
              <a:t>Als je voor de eerste keer naar een cliënt gaat, hoe pak je dat aan?</a:t>
            </a:r>
          </a:p>
          <a:p>
            <a:pPr marL="285750" lvl="2" indent="-285750">
              <a:lnSpc>
                <a:spcPct val="150000"/>
              </a:lnSpc>
              <a:buClr>
                <a:srgbClr val="FF3FE8"/>
              </a:buClr>
              <a:buFont typeface="Arial" panose="020B0604020202020204" pitchFamily="34" charset="0"/>
              <a:buChar char="•"/>
            </a:pPr>
            <a:r>
              <a:rPr lang="nl-NL" sz="1200" dirty="0">
                <a:solidFill>
                  <a:schemeClr val="tx1"/>
                </a:solidFill>
                <a:latin typeface="Attendi Alaska" pitchFamily="2" charset="77"/>
              </a:rPr>
              <a:t>Is dit geschikt voor alle cliënten?</a:t>
            </a:r>
          </a:p>
          <a:p>
            <a:pPr marL="285750" lvl="2" indent="-285750">
              <a:lnSpc>
                <a:spcPct val="150000"/>
              </a:lnSpc>
              <a:buClr>
                <a:srgbClr val="FF3FE8"/>
              </a:buClr>
              <a:buFont typeface="Arial" panose="020B0604020202020204" pitchFamily="34" charset="0"/>
              <a:buChar char="•"/>
            </a:pPr>
            <a:r>
              <a:rPr lang="nl-NL" sz="1200" dirty="0">
                <a:solidFill>
                  <a:schemeClr val="tx1"/>
                </a:solidFill>
                <a:latin typeface="Attendi Alaska" pitchFamily="2" charset="77"/>
              </a:rPr>
              <a:t>Wat als een cliënt dementie heeft of andere gedragsproblematiek? Kan je dit dan wel doen?</a:t>
            </a:r>
          </a:p>
          <a:p>
            <a:pPr marL="285750" lvl="2" indent="-285750">
              <a:lnSpc>
                <a:spcPct val="150000"/>
              </a:lnSpc>
              <a:buClr>
                <a:srgbClr val="FF3FE8"/>
              </a:buClr>
              <a:buFont typeface="Arial" panose="020B0604020202020204" pitchFamily="34" charset="0"/>
              <a:buChar char="•"/>
            </a:pPr>
            <a:r>
              <a:rPr lang="nl-NL" sz="1200" dirty="0">
                <a:solidFill>
                  <a:schemeClr val="tx1"/>
                </a:solidFill>
                <a:latin typeface="Attendi Alaska" pitchFamily="2" charset="77"/>
              </a:rPr>
              <a:t>Hoe zit het met privacy? Wat als de cliënt bezoek heeft?</a:t>
            </a:r>
          </a:p>
          <a:p>
            <a:pPr marL="285750" lvl="2" indent="-285750">
              <a:lnSpc>
                <a:spcPct val="150000"/>
              </a:lnSpc>
              <a:buClr>
                <a:srgbClr val="FF3FE8"/>
              </a:buClr>
              <a:buFont typeface="Arial" panose="020B0604020202020204" pitchFamily="34" charset="0"/>
              <a:buChar char="•"/>
            </a:pPr>
            <a:r>
              <a:rPr lang="nl-NL" sz="1200" dirty="0">
                <a:solidFill>
                  <a:schemeClr val="tx1"/>
                </a:solidFill>
                <a:latin typeface="Attendi Alaska" pitchFamily="2" charset="77"/>
              </a:rPr>
              <a:t>Als de cliënt erdoorheen praat, wordt dit dan overgenomen door de oplossing?</a:t>
            </a:r>
          </a:p>
        </p:txBody>
      </p:sp>
      <p:pic>
        <p:nvPicPr>
          <p:cNvPr id="3" name="Picture 2" descr="A green and black wave&#10;&#10;Description automatically generated with low confidence">
            <a:extLst>
              <a:ext uri="{FF2B5EF4-FFF2-40B4-BE49-F238E27FC236}">
                <a16:creationId xmlns:a16="http://schemas.microsoft.com/office/drawing/2014/main" id="{750BF8B9-3BEB-A9B2-FAD6-3BB82D066F3B}"/>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3D1E383F-4A51-7AEC-81AC-84BA505BD442}"/>
              </a:ext>
            </a:extLst>
          </p:cNvPr>
          <p:cNvPicPr>
            <a:picLocks noChangeAspect="1"/>
          </p:cNvPicPr>
          <p:nvPr/>
        </p:nvPicPr>
        <p:blipFill>
          <a:blip r:embed="rId4">
            <a:alphaModFix/>
          </a:blip>
          <a:stretch>
            <a:fillRect/>
          </a:stretch>
        </p:blipFill>
        <p:spPr>
          <a:xfrm>
            <a:off x="5226381" y="1587232"/>
            <a:ext cx="3605917" cy="2403944"/>
          </a:xfrm>
          <a:prstGeom prst="roundRect">
            <a:avLst/>
          </a:prstGeom>
        </p:spPr>
      </p:pic>
    </p:spTree>
    <p:extLst>
      <p:ext uri="{BB962C8B-B14F-4D97-AF65-F5344CB8AC3E}">
        <p14:creationId xmlns:p14="http://schemas.microsoft.com/office/powerpoint/2010/main" val="362694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621843" cy="646331"/>
          </a:xfrm>
          <a:prstGeom prst="rect">
            <a:avLst/>
          </a:prstGeom>
          <a:noFill/>
        </p:spPr>
        <p:txBody>
          <a:bodyPr wrap="square" rtlCol="0">
            <a:spAutoFit/>
          </a:bodyPr>
          <a:lstStyle/>
          <a:p>
            <a:r>
              <a:rPr lang="nl-NL" sz="3600" dirty="0">
                <a:solidFill>
                  <a:srgbClr val="0B6551"/>
                </a:solidFill>
                <a:latin typeface="Attendi Alaska Medium" pitchFamily="2" charset="77"/>
              </a:rPr>
              <a:t>Wat kan het je team opleveren?</a:t>
            </a:r>
            <a:endParaRPr lang="nl-NL" sz="24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197916"/>
            <a:ext cx="8416090" cy="1526315"/>
          </a:xfrm>
          <a:prstGeom prst="rect">
            <a:avLst/>
          </a:prstGeom>
          <a:noFill/>
        </p:spPr>
        <p:txBody>
          <a:bodyPr wrap="square" rtlCol="0">
            <a:spAutoFit/>
          </a:bodyPr>
          <a:lstStyle/>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Besparing van tijd</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Completere en goed leesbare rapportages</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Eenduidig rapporteren via de SOEP/SOAP/TIME</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Meer transparantie en autonomie voor de cliënt</a:t>
            </a: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8632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Rol van een super user </a:t>
            </a:r>
            <a:endParaRPr lang="en-NL" sz="3200"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86398" y="1277820"/>
            <a:ext cx="3327386" cy="2868638"/>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252773" y="4773393"/>
            <a:ext cx="320919" cy="148832"/>
          </a:xfrm>
          <a:prstGeom prst="rect">
            <a:avLst/>
          </a:prstGeom>
        </p:spPr>
      </p:pic>
    </p:spTree>
    <p:extLst>
      <p:ext uri="{BB962C8B-B14F-4D97-AF65-F5344CB8AC3E}">
        <p14:creationId xmlns:p14="http://schemas.microsoft.com/office/powerpoint/2010/main" val="427576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Introductie in het team </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11699" y="2095097"/>
            <a:ext cx="1724973" cy="1241012"/>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Online scholing</a:t>
              </a:r>
              <a:endParaRPr lang="nl-NL" sz="1400"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529930" y="2095097"/>
            <a:ext cx="1724973" cy="1241012"/>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Laat het zien</a:t>
              </a:r>
              <a:endParaRPr lang="nl-NL" sz="1400" b="1" kern="1200" noProof="0" dirty="0">
                <a:solidFill>
                  <a:srgbClr val="FF90F0"/>
                </a:solidFill>
                <a:latin typeface="Attendi Alaska" pitchFamily="2" charset="77"/>
              </a:endParaRP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6762368" y="2095098"/>
            <a:ext cx="1724973" cy="1241012"/>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406488"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7BE3D474-1C42-E1D3-1208-89C0872EE76A}"/>
              </a:ext>
            </a:extLst>
          </p:cNvPr>
          <p:cNvSpPr/>
          <p:nvPr/>
        </p:nvSpPr>
        <p:spPr>
          <a:xfrm>
            <a:off x="5616774"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148420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413232" y="1568629"/>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Kondig de start aan</a:t>
              </a:r>
              <a:r>
                <a:rPr lang="nl-NL" b="1" kern="1200" dirty="0">
                  <a:solidFill>
                    <a:srgbClr val="FF90F0"/>
                  </a:solidFill>
                  <a:latin typeface="Attendi Alaska" pitchFamily="2" charset="77"/>
                </a:rPr>
                <a:t>, direct na de online scholing</a:t>
              </a:r>
              <a:endParaRPr lang="nl-NL"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760691" y="1589136"/>
            <a:ext cx="1797270" cy="1965226"/>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670763" y="2444977"/>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6952162" y="1569230"/>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5957727" y="2457462"/>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7101101" y="2150269"/>
            <a:ext cx="1461716" cy="867930"/>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377328" y="1578883"/>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Evalueer met het team</a:t>
              </a:r>
              <a:endParaRPr lang="nl-NL" b="1" kern="1200" noProof="0" dirty="0">
                <a:solidFill>
                  <a:srgbClr val="FF90F0"/>
                </a:solidFill>
                <a:latin typeface="Attendi Alaska" pitchFamily="2" charset="77"/>
              </a:endParaRPr>
            </a:p>
          </p:txBody>
        </p:sp>
      </p:grpSp>
      <p:sp>
        <p:nvSpPr>
          <p:cNvPr id="17" name="Pijl links 16">
            <a:extLst>
              <a:ext uri="{FF2B5EF4-FFF2-40B4-BE49-F238E27FC236}">
                <a16:creationId xmlns:a16="http://schemas.microsoft.com/office/drawing/2014/main" id="{215AFA49-501D-1610-5655-46BFEE2A3CB5}"/>
              </a:ext>
            </a:extLst>
          </p:cNvPr>
          <p:cNvSpPr/>
          <p:nvPr/>
        </p:nvSpPr>
        <p:spPr>
          <a:xfrm>
            <a:off x="3894451" y="241561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5341506" y="1555949"/>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5490445" y="2286009"/>
            <a:ext cx="1461716" cy="480131"/>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09425" y="345401"/>
            <a:ext cx="5705115" cy="584775"/>
          </a:xfrm>
          <a:prstGeom prst="rect">
            <a:avLst/>
          </a:prstGeom>
          <a:noFill/>
        </p:spPr>
        <p:txBody>
          <a:bodyPr wrap="square" rtlCol="0">
            <a:spAutoFit/>
          </a:bodyPr>
          <a:lstStyle/>
          <a:p>
            <a:r>
              <a:rPr lang="nl-NL" sz="3200" dirty="0">
                <a:solidFill>
                  <a:srgbClr val="0B6551"/>
                </a:solidFill>
                <a:latin typeface="Attendi Alaska Medium" pitchFamily="2" charset="77"/>
              </a:rPr>
              <a:t>Praktische informatie </a:t>
            </a:r>
            <a:endParaRPr lang="en-NL" sz="3200" dirty="0">
              <a:solidFill>
                <a:srgbClr val="0B6551"/>
              </a:solidFill>
              <a:latin typeface="Attendi Alaska Medium" pitchFamily="2" charset="77"/>
            </a:endParaRPr>
          </a:p>
        </p:txBody>
      </p:sp>
      <p:sp>
        <p:nvSpPr>
          <p:cNvPr id="5" name="Tekstvak 4">
            <a:extLst>
              <a:ext uri="{FF2B5EF4-FFF2-40B4-BE49-F238E27FC236}">
                <a16:creationId xmlns:a16="http://schemas.microsoft.com/office/drawing/2014/main" id="{0C6EB903-06C3-A797-971D-0805DEF11EE4}"/>
              </a:ext>
            </a:extLst>
          </p:cNvPr>
          <p:cNvSpPr txBox="1"/>
          <p:nvPr/>
        </p:nvSpPr>
        <p:spPr>
          <a:xfrm>
            <a:off x="481839" y="1133418"/>
            <a:ext cx="7654677" cy="2181944"/>
          </a:xfrm>
          <a:prstGeom prst="rect">
            <a:avLst/>
          </a:prstGeom>
          <a:noFill/>
        </p:spPr>
        <p:txBody>
          <a:bodyPr wrap="square" rtlCol="0">
            <a:spAutoFit/>
          </a:bodyPr>
          <a:lstStyle/>
          <a:p>
            <a:pPr marL="285750" indent="-285750">
              <a:lnSpc>
                <a:spcPct val="200000"/>
              </a:lnSpc>
              <a:buClr>
                <a:srgbClr val="0B6551"/>
              </a:buClr>
              <a:buFont typeface="Wingdings" pitchFamily="2" charset="2"/>
              <a:buChar char="v"/>
            </a:pPr>
            <a:r>
              <a:rPr lang="nl-NL" dirty="0">
                <a:solidFill>
                  <a:schemeClr val="tx1"/>
                </a:solidFill>
                <a:latin typeface="Attendi Alaska" pitchFamily="2" charset="77"/>
              </a:rPr>
              <a:t>Van start met spraakgestuurd rapporteren – [datum]</a:t>
            </a:r>
          </a:p>
          <a:p>
            <a:pPr marL="285750" indent="-285750">
              <a:lnSpc>
                <a:spcPct val="200000"/>
              </a:lnSpc>
              <a:buClr>
                <a:srgbClr val="0B6551"/>
              </a:buClr>
              <a:buFont typeface="Wingdings" pitchFamily="2" charset="2"/>
              <a:buChar char="v"/>
            </a:pPr>
            <a:r>
              <a:rPr lang="nl-NL" dirty="0">
                <a:solidFill>
                  <a:schemeClr val="tx1"/>
                </a:solidFill>
                <a:effectLst/>
                <a:latin typeface="Attendi Alaska" pitchFamily="2" charset="77"/>
              </a:rPr>
              <a:t>YouTube kanaal voor korte instructie- en gebruiker video's </a:t>
            </a:r>
            <a:r>
              <a:rPr lang="nl-NL" dirty="0">
                <a:solidFill>
                  <a:srgbClr val="0B6551"/>
                </a:solidFill>
                <a:effectLst/>
                <a:latin typeface="Attendi Alaska" pitchFamily="2" charset="77"/>
                <a:hlinkClick r:id="rId3">
                  <a:extLst>
                    <a:ext uri="{A12FA001-AC4F-418D-AE19-62706E023703}">
                      <ahyp:hlinkClr xmlns:ahyp="http://schemas.microsoft.com/office/drawing/2018/hyperlinkcolor" val="tx"/>
                    </a:ext>
                  </a:extLst>
                </a:hlinkClick>
              </a:rPr>
              <a:t>https://www.youtube.com/playlist?list=PLxSxRa76qxzKPR_hwq_nmB1vyMyqLTV_S</a:t>
            </a:r>
            <a:r>
              <a:rPr lang="nl-NL" dirty="0">
                <a:solidFill>
                  <a:srgbClr val="0B6551"/>
                </a:solidFill>
                <a:effectLst/>
                <a:latin typeface="Attendi Alaska" pitchFamily="2" charset="77"/>
              </a:rPr>
              <a:t>  </a:t>
            </a:r>
          </a:p>
          <a:p>
            <a:pPr marL="285750" indent="-285750">
              <a:lnSpc>
                <a:spcPct val="200000"/>
              </a:lnSpc>
              <a:buClr>
                <a:srgbClr val="0B6551"/>
              </a:buClr>
              <a:buFont typeface="Wingdings" pitchFamily="2" charset="2"/>
              <a:buChar char="v"/>
            </a:pPr>
            <a:r>
              <a:rPr lang="nl-NL" dirty="0">
                <a:solidFill>
                  <a:schemeClr val="tx1"/>
                </a:solidFill>
                <a:effectLst/>
                <a:latin typeface="Attendi Alaska" pitchFamily="2" charset="77"/>
              </a:rPr>
              <a:t>Nog wat extra uitleg nodig? Bekijk dan de online scholing hier: </a:t>
            </a:r>
            <a:r>
              <a:rPr lang="nl-NL" dirty="0">
                <a:solidFill>
                  <a:srgbClr val="0B6551"/>
                </a:solidFill>
                <a:effectLst/>
                <a:latin typeface="Attendi Alaska" pitchFamily="2" charset="77"/>
                <a:hlinkClick r:id="rId4">
                  <a:extLst>
                    <a:ext uri="{A12FA001-AC4F-418D-AE19-62706E023703}">
                      <ahyp:hlinkClr xmlns:ahyp="http://schemas.microsoft.com/office/drawing/2018/hyperlinkcolor" val="tx"/>
                    </a:ext>
                  </a:extLst>
                </a:hlinkClick>
              </a:rPr>
              <a:t>https://youtu.be/rEu1tp1bcgw?si=mWw9-rBYiqThMVNk</a:t>
            </a:r>
            <a:r>
              <a:rPr lang="nl-NL" dirty="0">
                <a:solidFill>
                  <a:srgbClr val="0B6551"/>
                </a:solidFill>
                <a:effectLst/>
                <a:latin typeface="Attendi Alaska" pitchFamily="2" charset="77"/>
              </a:rPr>
              <a:t> </a:t>
            </a:r>
            <a:endParaRPr lang="nl-NL" dirty="0">
              <a:solidFill>
                <a:srgbClr val="0B6551"/>
              </a:solidFill>
              <a:latin typeface="Attendi Alaska" pitchFamily="2" charset="77"/>
            </a:endParaRPr>
          </a:p>
        </p:txBody>
      </p:sp>
      <p:pic>
        <p:nvPicPr>
          <p:cNvPr id="6" name="Picture 2" descr="A green and black wave&#10;&#10;Description automatically generated with low confidence">
            <a:extLst>
              <a:ext uri="{FF2B5EF4-FFF2-40B4-BE49-F238E27FC236}">
                <a16:creationId xmlns:a16="http://schemas.microsoft.com/office/drawing/2014/main" id="{E4CF0D0A-F853-A48C-7558-3F16ABD05734}"/>
              </a:ext>
            </a:extLst>
          </p:cNvPr>
          <p:cNvPicPr>
            <a:picLocks noChangeAspect="1"/>
          </p:cNvPicPr>
          <p:nvPr/>
        </p:nvPicPr>
        <p:blipFill>
          <a:blip r:embed="rId5"/>
          <a:stretch>
            <a:fillRect/>
          </a:stretch>
        </p:blipFill>
        <p:spPr>
          <a:xfrm>
            <a:off x="248966" y="4814535"/>
            <a:ext cx="320919" cy="148832"/>
          </a:xfrm>
          <a:prstGeom prst="rect">
            <a:avLst/>
          </a:prstGeom>
        </p:spPr>
      </p:pic>
    </p:spTree>
    <p:extLst>
      <p:ext uri="{BB962C8B-B14F-4D97-AF65-F5344CB8AC3E}">
        <p14:creationId xmlns:p14="http://schemas.microsoft.com/office/powerpoint/2010/main" val="4064320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2821931" y="1863864"/>
            <a:ext cx="3584693" cy="707886"/>
          </a:xfrm>
          <a:prstGeom prst="rect">
            <a:avLst/>
          </a:prstGeom>
          <a:noFill/>
        </p:spPr>
        <p:txBody>
          <a:bodyPr wrap="square" rtlCol="0">
            <a:spAutoFit/>
          </a:bodyPr>
          <a:lstStyle/>
          <a:p>
            <a:r>
              <a:rPr lang="nl-NL" sz="4000" dirty="0">
                <a:solidFill>
                  <a:srgbClr val="FF90F0"/>
                </a:solidFill>
                <a:latin typeface="Attendi Alaska Medium" pitchFamily="2" charset="77"/>
              </a:rPr>
              <a:t>Aan de slag! </a:t>
            </a:r>
            <a:endParaRPr lang="en-NL" sz="4000" dirty="0">
              <a:solidFill>
                <a:srgbClr val="FF90F0"/>
              </a:solidFill>
              <a:latin typeface="Attendi Alaska Medium" pitchFamily="2" charset="77"/>
            </a:endParaRPr>
          </a:p>
        </p:txBody>
      </p:sp>
      <p:pic>
        <p:nvPicPr>
          <p:cNvPr id="4" name="Picture 3" descr="A picture containing creativity&#10;&#10;Description automatically generated">
            <a:extLst>
              <a:ext uri="{FF2B5EF4-FFF2-40B4-BE49-F238E27FC236}">
                <a16:creationId xmlns:a16="http://schemas.microsoft.com/office/drawing/2014/main" id="{04FD7368-418E-CB97-E348-843568FD4E1A}"/>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760340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700" y="371532"/>
            <a:ext cx="5204012" cy="646331"/>
          </a:xfrm>
          <a:prstGeom prst="rect">
            <a:avLst/>
          </a:prstGeom>
          <a:noFill/>
        </p:spPr>
        <p:txBody>
          <a:bodyPr wrap="square" rtlCol="0">
            <a:spAutoFit/>
          </a:bodyPr>
          <a:lstStyle/>
          <a:p>
            <a:r>
              <a:rPr lang="nl-NL" sz="3600" dirty="0">
                <a:solidFill>
                  <a:srgbClr val="0B6551"/>
                </a:solidFill>
                <a:latin typeface="Attendi Alaska Medium" pitchFamily="2" charset="77"/>
              </a:rPr>
              <a:t>Agenda</a:t>
            </a:r>
            <a:endParaRPr lang="en-NL" sz="36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197916"/>
            <a:ext cx="8416090" cy="2634311"/>
          </a:xfrm>
          <a:prstGeom prst="rect">
            <a:avLst/>
          </a:prstGeom>
          <a:noFill/>
        </p:spPr>
        <p:txBody>
          <a:bodyPr wrap="square" rtlCol="0">
            <a:spAutoFit/>
          </a:bodyPr>
          <a:lstStyle/>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PUUR</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volgens de SOAP/SOEP/TIME in PUUR</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Spraakgestuurd rapporteren in het bijzijn van de cliënt</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Wat kan het je team opleveren?</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Jouw rol van een superuser</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Praktische informatie</a:t>
            </a:r>
          </a:p>
          <a:p>
            <a:pPr marL="285750" indent="-285750" algn="l">
              <a:lnSpc>
                <a:spcPct val="150000"/>
              </a:lnSpc>
              <a:buClr>
                <a:srgbClr val="FF52E9"/>
              </a:buClr>
              <a:buFont typeface="Arial" panose="020B0604020202020204" pitchFamily="34" charset="0"/>
              <a:buChar char="•"/>
            </a:pPr>
            <a:r>
              <a:rPr lang="nl-NL" sz="1600" dirty="0">
                <a:solidFill>
                  <a:schemeClr val="tx1"/>
                </a:solidFill>
                <a:latin typeface="Attendi Alaska" pitchFamily="2" charset="77"/>
              </a:rPr>
              <a:t>Aan de slag!</a:t>
            </a:r>
            <a:endParaRPr lang="nl-NL" sz="1600" dirty="0">
              <a:solidFill>
                <a:schemeClr val="tx1"/>
              </a:solidFill>
              <a:effectLst/>
              <a:latin typeface="Attendi Alaska" pitchFamily="2" charset="77"/>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spTree>
    <p:extLst>
      <p:ext uri="{BB962C8B-B14F-4D97-AF65-F5344CB8AC3E}">
        <p14:creationId xmlns:p14="http://schemas.microsoft.com/office/powerpoint/2010/main" val="3576604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6" name="TextBox 5">
            <a:extLst>
              <a:ext uri="{FF2B5EF4-FFF2-40B4-BE49-F238E27FC236}">
                <a16:creationId xmlns:a16="http://schemas.microsoft.com/office/drawing/2014/main" id="{C66B8F3E-CCE9-15EB-F219-5C3384D5EB01}"/>
              </a:ext>
            </a:extLst>
          </p:cNvPr>
          <p:cNvSpPr txBox="1"/>
          <p:nvPr/>
        </p:nvSpPr>
        <p:spPr>
          <a:xfrm>
            <a:off x="325147" y="1142265"/>
            <a:ext cx="7342091" cy="1023935"/>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1400" dirty="0">
                <a:solidFill>
                  <a:srgbClr val="F2EFEA"/>
                </a:solidFill>
                <a:latin typeface="Attendi Alaska" pitchFamily="2" charset="77"/>
                <a:ea typeface="Montserrat"/>
                <a:cs typeface="Montserrat"/>
                <a:sym typeface="Montserrat"/>
              </a:rPr>
              <a:t>Laat het weten! </a:t>
            </a: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endParaRPr lang="nl-NL"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r>
              <a:rPr lang="nl-NL" dirty="0">
                <a:solidFill>
                  <a:srgbClr val="F2EFEA"/>
                </a:solidFill>
                <a:latin typeface="Attendi Alaska" pitchFamily="2" charset="77"/>
                <a:ea typeface="Montserrat"/>
                <a:cs typeface="Montserrat"/>
                <a:sym typeface="Montserrat"/>
              </a:rPr>
              <a:t>Via [naam +contactgegevens]</a:t>
            </a:r>
          </a:p>
        </p:txBody>
      </p:sp>
      <p:sp>
        <p:nvSpPr>
          <p:cNvPr id="8" name="TextBox 7">
            <a:extLst>
              <a:ext uri="{FF2B5EF4-FFF2-40B4-BE49-F238E27FC236}">
                <a16:creationId xmlns:a16="http://schemas.microsoft.com/office/drawing/2014/main" id="{67E2FD71-F0FE-ACC5-6B5B-1CAEF835429D}"/>
              </a:ext>
            </a:extLst>
          </p:cNvPr>
          <p:cNvSpPr txBox="1"/>
          <p:nvPr/>
        </p:nvSpPr>
        <p:spPr>
          <a:xfrm>
            <a:off x="325147" y="395927"/>
            <a:ext cx="5204012" cy="584775"/>
          </a:xfrm>
          <a:prstGeom prst="rect">
            <a:avLst/>
          </a:prstGeom>
          <a:noFill/>
        </p:spPr>
        <p:txBody>
          <a:bodyPr wrap="square" rtlCol="0">
            <a:spAutoFit/>
          </a:bodyPr>
          <a:lstStyle/>
          <a:p>
            <a:r>
              <a:rPr lang="nl-NL" sz="3200" dirty="0">
                <a:solidFill>
                  <a:srgbClr val="FF90F0"/>
                </a:solidFill>
                <a:latin typeface="Attendi Alaska Medium" pitchFamily="2" charset="77"/>
              </a:rPr>
              <a:t>Ervaringen of feedback?</a:t>
            </a:r>
            <a:endParaRPr lang="en-NL" sz="3200" dirty="0">
              <a:solidFill>
                <a:srgbClr val="FF90F0"/>
              </a:solidFill>
              <a:latin typeface="Attendi Alaska Medium" pitchFamily="2" charset="77"/>
            </a:endParaRPr>
          </a:p>
        </p:txBody>
      </p:sp>
      <p:pic>
        <p:nvPicPr>
          <p:cNvPr id="3" name="Picture 2" descr="A picture containing creativity&#10;&#10;Description automatically generated">
            <a:extLst>
              <a:ext uri="{FF2B5EF4-FFF2-40B4-BE49-F238E27FC236}">
                <a16:creationId xmlns:a16="http://schemas.microsoft.com/office/drawing/2014/main" id="{CFE8EC17-E94D-B129-A47F-CE18627C4680}"/>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8113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1100970" y="2094695"/>
            <a:ext cx="4409388" cy="954107"/>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in PUUR.</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7" name="Afbeelding 6" descr="Afbeelding met symbool, logo, Graphics, Lettertype&#10;&#10;Automatisch gegenereerde beschrijving">
            <a:extLst>
              <a:ext uri="{FF2B5EF4-FFF2-40B4-BE49-F238E27FC236}">
                <a16:creationId xmlns:a16="http://schemas.microsoft.com/office/drawing/2014/main" id="{DEAD13C0-0F8D-2CF0-5A30-03E3DBF569A7}"/>
              </a:ext>
            </a:extLst>
          </p:cNvPr>
          <p:cNvPicPr>
            <a:picLocks noChangeAspect="1"/>
          </p:cNvPicPr>
          <p:nvPr/>
        </p:nvPicPr>
        <p:blipFill>
          <a:blip r:embed="rId4"/>
          <a:stretch>
            <a:fillRect/>
          </a:stretch>
        </p:blipFill>
        <p:spPr>
          <a:xfrm>
            <a:off x="5338915" y="2022656"/>
            <a:ext cx="2280841" cy="1098183"/>
          </a:xfrm>
          <a:prstGeom prst="rect">
            <a:avLst/>
          </a:prstGeom>
        </p:spPr>
      </p:pic>
    </p:spTree>
    <p:extLst>
      <p:ext uri="{BB962C8B-B14F-4D97-AF65-F5344CB8AC3E}">
        <p14:creationId xmlns:p14="http://schemas.microsoft.com/office/powerpoint/2010/main" val="92245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SOAP 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021165"/>
            <a:ext cx="8416090" cy="3003643"/>
          </a:xfrm>
          <a:prstGeom prst="rect">
            <a:avLst/>
          </a:prstGeom>
          <a:noFill/>
        </p:spPr>
        <p:txBody>
          <a:bodyPr wrap="square" rtlCol="0">
            <a:spAutoFit/>
          </a:bodyPr>
          <a:lstStyle/>
          <a:p>
            <a:pPr algn="l">
              <a:lnSpc>
                <a:spcPct val="150000"/>
              </a:lnSpc>
            </a:pPr>
            <a:r>
              <a:rPr lang="nl-NL" sz="1600" dirty="0">
                <a:solidFill>
                  <a:schemeClr val="bg1"/>
                </a:solidFill>
                <a:latin typeface="Attendi Alaska" pitchFamily="2" charset="77"/>
                <a:cs typeface="Calibri" panose="020F0502020204030204" pitchFamily="34" charset="0"/>
              </a:rPr>
              <a:t>Door te rapporteren volgens de SOAP methode zorg je voor: </a:t>
            </a:r>
          </a:p>
          <a:p>
            <a:pPr algn="l">
              <a:lnSpc>
                <a:spcPct val="150000"/>
              </a:lnSpc>
            </a:pPr>
            <a:r>
              <a:rPr lang="nl-NL" sz="1600" dirty="0">
                <a:solidFill>
                  <a:schemeClr val="bg1"/>
                </a:solidFill>
                <a:latin typeface="Attendi Alaska" pitchFamily="2" charset="77"/>
                <a:cs typeface="Calibri" panose="020F0502020204030204" pitchFamily="34" charset="0"/>
              </a:rPr>
              <a:t>1. Eenduidigheid</a:t>
            </a:r>
          </a:p>
          <a:p>
            <a:pPr algn="l">
              <a:lnSpc>
                <a:spcPct val="150000"/>
              </a:lnSpc>
            </a:pPr>
            <a:r>
              <a:rPr lang="nl-NL" sz="1600" dirty="0">
                <a:solidFill>
                  <a:schemeClr val="bg1"/>
                </a:solidFill>
                <a:latin typeface="Attendi Alaska" pitchFamily="2" charset="77"/>
                <a:cs typeface="Calibri" panose="020F0502020204030204" pitchFamily="34" charset="0"/>
              </a:rPr>
              <a:t>2. Kwaliteit </a:t>
            </a:r>
          </a:p>
          <a:p>
            <a:pPr algn="l">
              <a:lnSpc>
                <a:spcPct val="150000"/>
              </a:lnSpc>
            </a:pPr>
            <a:r>
              <a:rPr lang="nl-NL" sz="1600" dirty="0">
                <a:solidFill>
                  <a:schemeClr val="bg1"/>
                </a:solidFill>
                <a:latin typeface="Attendi Alaska" pitchFamily="2" charset="77"/>
                <a:cs typeface="Calibri" panose="020F0502020204030204" pitchFamily="34" charset="0"/>
              </a:rPr>
              <a:t>3. Structuur</a:t>
            </a:r>
          </a:p>
          <a:p>
            <a:pPr algn="l">
              <a:lnSpc>
                <a:spcPct val="150000"/>
              </a:lnSpc>
            </a:pPr>
            <a:r>
              <a:rPr lang="nl-NL" sz="1600" dirty="0">
                <a:solidFill>
                  <a:schemeClr val="bg1"/>
                </a:solidFill>
                <a:latin typeface="Attendi Alaska" pitchFamily="2" charset="77"/>
                <a:cs typeface="Calibri" panose="020F0502020204030204" pitchFamily="34" charset="0"/>
              </a:rPr>
              <a:t>4. Overzicht </a:t>
            </a:r>
          </a:p>
          <a:p>
            <a:pPr algn="l">
              <a:lnSpc>
                <a:spcPct val="150000"/>
              </a:lnSpc>
            </a:pPr>
            <a:endParaRPr lang="nl-NL" sz="1600" dirty="0">
              <a:solidFill>
                <a:schemeClr val="bg1"/>
              </a:solidFill>
              <a:latin typeface="Attendi Alaska" pitchFamily="2" charset="77"/>
              <a:cs typeface="Calibri" panose="020F0502020204030204" pitchFamily="34" charset="0"/>
            </a:endParaRPr>
          </a:p>
          <a:p>
            <a:pPr>
              <a:lnSpc>
                <a:spcPct val="150000"/>
              </a:lnSpc>
            </a:pPr>
            <a:r>
              <a:rPr lang="nl-NL" sz="1600" dirty="0">
                <a:solidFill>
                  <a:schemeClr val="bg1"/>
                </a:solidFill>
                <a:latin typeface="Attendi Alaska" pitchFamily="2" charset="77"/>
                <a:cs typeface="Calibri" panose="020F0502020204030204" pitchFamily="34" charset="0"/>
              </a:rPr>
              <a:t>Houd in gedachten dat SOAP een handvat biedt, maar niet dwingend is. Laat gerust letters leeg, als je rapportage maar duidelijk is.</a:t>
            </a:r>
          </a:p>
        </p:txBody>
      </p:sp>
    </p:spTree>
    <p:extLst>
      <p:ext uri="{BB962C8B-B14F-4D97-AF65-F5344CB8AC3E}">
        <p14:creationId xmlns:p14="http://schemas.microsoft.com/office/powerpoint/2010/main" val="386817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pitchFamily="2" charset="77"/>
                <a:cs typeface="Calibri" panose="020F0502020204030204" pitchFamily="34" charset="0"/>
              </a:rPr>
              <a:t>De SOAP methode </a:t>
            </a:r>
            <a:endParaRPr lang="en-NL" sz="32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sp>
        <p:nvSpPr>
          <p:cNvPr id="6" name="Tekstvak 5">
            <a:extLst>
              <a:ext uri="{FF2B5EF4-FFF2-40B4-BE49-F238E27FC236}">
                <a16:creationId xmlns:a16="http://schemas.microsoft.com/office/drawing/2014/main" id="{20D35D13-E8A9-AEE0-3BC5-E9832CAD273F}"/>
              </a:ext>
            </a:extLst>
          </p:cNvPr>
          <p:cNvSpPr txBox="1"/>
          <p:nvPr/>
        </p:nvSpPr>
        <p:spPr>
          <a:xfrm>
            <a:off x="363953" y="1106387"/>
            <a:ext cx="8416090" cy="3516925"/>
          </a:xfrm>
          <a:prstGeom prst="rect">
            <a:avLst/>
          </a:prstGeom>
          <a:noFill/>
        </p:spPr>
        <p:txBody>
          <a:bodyPr wrap="square" rtlCol="0">
            <a:spAutoFit/>
          </a:bodyPr>
          <a:lstStyle/>
          <a:p>
            <a:pPr algn="l">
              <a:lnSpc>
                <a:spcPct val="150000"/>
              </a:lnSpc>
            </a:pPr>
            <a:r>
              <a:rPr lang="nl-NL" sz="1200" b="1" dirty="0">
                <a:solidFill>
                  <a:srgbClr val="FF90F0"/>
                </a:solidFill>
                <a:latin typeface="Attendi Alaska" pitchFamily="2" charset="77"/>
                <a:cs typeface="Calibri" panose="020F0502020204030204" pitchFamily="34" charset="0"/>
              </a:rPr>
              <a:t>S</a:t>
            </a:r>
            <a:r>
              <a:rPr lang="nl-NL" sz="1200" dirty="0">
                <a:solidFill>
                  <a:schemeClr val="bg1"/>
                </a:solidFill>
                <a:latin typeface="Attendi Alaska" pitchFamily="2" charset="77"/>
                <a:cs typeface="Calibri" panose="020F0502020204030204" pitchFamily="34" charset="0"/>
              </a:rPr>
              <a:t>ubjectief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Informatie afkomstig van de cliënt zelf: wat geeft de cliënt (of familie) bijvoorbeeld bij binnenkomst aan over zijn/ haar eigen belevingen of welbevinden.</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O</a:t>
            </a:r>
            <a:r>
              <a:rPr lang="nl-NL" sz="1200" dirty="0">
                <a:solidFill>
                  <a:schemeClr val="bg1"/>
                </a:solidFill>
                <a:latin typeface="Attendi Alaska" pitchFamily="2" charset="77"/>
                <a:cs typeface="Calibri" panose="020F0502020204030204" pitchFamily="34" charset="0"/>
              </a:rPr>
              <a:t>bjectief</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Dit is een directe observatie vanuit jou als zorgprofessionals over het gedrag of de situatie van de cliënt</a:t>
            </a:r>
          </a:p>
          <a:p>
            <a:pPr algn="l">
              <a:lnSpc>
                <a:spcPct val="150000"/>
              </a:lnSpc>
            </a:pPr>
            <a:endParaRPr lang="nl-NL" sz="1200" b="1" dirty="0">
              <a:solidFill>
                <a:srgbClr val="FF90F0"/>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E</a:t>
            </a:r>
            <a:r>
              <a:rPr lang="nl-NL" sz="1200" dirty="0">
                <a:solidFill>
                  <a:schemeClr val="bg1"/>
                </a:solidFill>
                <a:latin typeface="Attendi Alaska" pitchFamily="2" charset="77"/>
                <a:cs typeface="Calibri" panose="020F0502020204030204" pitchFamily="34" charset="0"/>
              </a:rPr>
              <a:t>valuatie</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Conclusies die je trekt uit de verzamelde gegevens van zowel S als O </a:t>
            </a:r>
            <a:r>
              <a:rPr lang="nl-NL" sz="1200" dirty="0">
                <a:solidFill>
                  <a:schemeClr val="bg1"/>
                </a:solidFill>
                <a:latin typeface="Attendi Alaska" pitchFamily="2" charset="77"/>
                <a:cs typeface="Calibri" panose="020F0502020204030204" pitchFamily="34" charset="0"/>
                <a:sym typeface="Wingdings" pitchFamily="2" charset="2"/>
              </a:rPr>
              <a:t> wat denk jij wat er aan de hand is? </a:t>
            </a:r>
          </a:p>
          <a:p>
            <a:pPr algn="l">
              <a:lnSpc>
                <a:spcPct val="150000"/>
              </a:lnSpc>
            </a:pPr>
            <a:endParaRPr lang="nl-NL" sz="1200" dirty="0">
              <a:solidFill>
                <a:schemeClr val="bg1"/>
              </a:solidFill>
              <a:latin typeface="Attendi Alaska" pitchFamily="2" charset="77"/>
              <a:cs typeface="Calibri" panose="020F0502020204030204" pitchFamily="34" charset="0"/>
            </a:endParaRPr>
          </a:p>
          <a:p>
            <a:pPr algn="l">
              <a:lnSpc>
                <a:spcPct val="150000"/>
              </a:lnSpc>
            </a:pPr>
            <a:r>
              <a:rPr lang="nl-NL" sz="1200" b="1" dirty="0">
                <a:solidFill>
                  <a:srgbClr val="FF90F0"/>
                </a:solidFill>
                <a:latin typeface="Attendi Alaska" pitchFamily="2" charset="77"/>
                <a:cs typeface="Calibri" panose="020F0502020204030204" pitchFamily="34" charset="0"/>
              </a:rPr>
              <a:t>P</a:t>
            </a:r>
            <a:r>
              <a:rPr lang="nl-NL" sz="1200" dirty="0">
                <a:solidFill>
                  <a:schemeClr val="bg1"/>
                </a:solidFill>
                <a:latin typeface="Attendi Alaska" pitchFamily="2" charset="77"/>
                <a:cs typeface="Calibri" panose="020F0502020204030204" pitchFamily="34" charset="0"/>
              </a:rPr>
              <a:t>lan</a:t>
            </a:r>
            <a:endParaRPr lang="nl-NL" sz="1200" dirty="0">
              <a:solidFill>
                <a:srgbClr val="FF90F0"/>
              </a:solidFill>
              <a:latin typeface="Attendi Alaska" pitchFamily="2" charset="77"/>
              <a:cs typeface="Calibri" panose="020F0502020204030204" pitchFamily="34" charset="0"/>
            </a:endParaRPr>
          </a:p>
          <a:p>
            <a:pPr algn="l">
              <a:lnSpc>
                <a:spcPct val="150000"/>
              </a:lnSpc>
            </a:pPr>
            <a:r>
              <a:rPr lang="nl-NL" sz="1200" dirty="0">
                <a:solidFill>
                  <a:schemeClr val="bg1"/>
                </a:solidFill>
                <a:latin typeface="Attendi Alaska" pitchFamily="2" charset="77"/>
                <a:cs typeface="Calibri" panose="020F0502020204030204" pitchFamily="34" charset="0"/>
              </a:rPr>
              <a:t>Hoe ga je hier verder op handelen, welk plan moet er gevolgd of uitgevoerd worden? </a:t>
            </a:r>
          </a:p>
        </p:txBody>
      </p:sp>
    </p:spTree>
    <p:extLst>
      <p:ext uri="{BB962C8B-B14F-4D97-AF65-F5344CB8AC3E}">
        <p14:creationId xmlns:p14="http://schemas.microsoft.com/office/powerpoint/2010/main" val="266402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832301"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volgens de TIME methode</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9B10C51-6D92-DFCA-578C-3A6661638AE7}"/>
              </a:ext>
            </a:extLst>
          </p:cNvPr>
          <p:cNvSpPr txBox="1"/>
          <p:nvPr/>
        </p:nvSpPr>
        <p:spPr>
          <a:xfrm>
            <a:off x="325147" y="998059"/>
            <a:ext cx="8049496" cy="3609258"/>
          </a:xfrm>
          <a:prstGeom prst="rect">
            <a:avLst/>
          </a:prstGeom>
          <a:noFill/>
        </p:spPr>
        <p:txBody>
          <a:bodyPr wrap="square" rtlCol="0">
            <a:spAutoFit/>
          </a:bodyPr>
          <a:lstStyle/>
          <a:p>
            <a:pPr>
              <a:lnSpc>
                <a:spcPct val="150000"/>
              </a:lnSpc>
            </a:pPr>
            <a:r>
              <a:rPr lang="nl-NL" b="1" dirty="0">
                <a:solidFill>
                  <a:srgbClr val="0B6551"/>
                </a:solidFill>
                <a:latin typeface="Attendi Alaska Medium" pitchFamily="2" charset="77"/>
                <a:cs typeface="Calibri" panose="020F0502020204030204" pitchFamily="34" charset="0"/>
              </a:rPr>
              <a:t>Tissue (weefsel) </a:t>
            </a:r>
          </a:p>
          <a:p>
            <a:pPr>
              <a:lnSpc>
                <a:spcPct val="150000"/>
              </a:lnSpc>
            </a:pPr>
            <a:r>
              <a:rPr lang="nl-NL" dirty="0">
                <a:solidFill>
                  <a:schemeClr val="tx1"/>
                </a:solidFill>
                <a:latin typeface="Attendi Alaska Medium" pitchFamily="2" charset="77"/>
                <a:cs typeface="Calibri" panose="020F0502020204030204" pitchFamily="34" charset="0"/>
              </a:rPr>
              <a:t>Is er vitaal of dood weefsel?</a:t>
            </a:r>
          </a:p>
          <a:p>
            <a:pPr>
              <a:lnSpc>
                <a:spcPct val="150000"/>
              </a:lnSpc>
            </a:pPr>
            <a:r>
              <a:rPr lang="nl-NL" b="1" dirty="0">
                <a:solidFill>
                  <a:srgbClr val="0B6551"/>
                </a:solidFill>
                <a:latin typeface="Attendi Alaska Medium" pitchFamily="2" charset="77"/>
                <a:cs typeface="Calibri" panose="020F0502020204030204" pitchFamily="34" charset="0"/>
              </a:rPr>
              <a:t> </a:t>
            </a:r>
          </a:p>
          <a:p>
            <a:pPr>
              <a:lnSpc>
                <a:spcPct val="150000"/>
              </a:lnSpc>
            </a:pPr>
            <a:r>
              <a:rPr lang="nl-NL" b="1" dirty="0" err="1">
                <a:solidFill>
                  <a:srgbClr val="0B6551"/>
                </a:solidFill>
                <a:latin typeface="Attendi Alaska Medium" pitchFamily="2" charset="77"/>
                <a:cs typeface="Calibri" panose="020F0502020204030204" pitchFamily="34" charset="0"/>
              </a:rPr>
              <a:t>Infection</a:t>
            </a:r>
            <a:r>
              <a:rPr lang="nl-NL" b="1" dirty="0">
                <a:solidFill>
                  <a:srgbClr val="0B6551"/>
                </a:solidFill>
                <a:latin typeface="Attendi Alaska Medium" pitchFamily="2" charset="77"/>
                <a:cs typeface="Calibri" panose="020F0502020204030204" pitchFamily="34" charset="0"/>
              </a:rPr>
              <a:t> (infectie)</a:t>
            </a:r>
          </a:p>
          <a:p>
            <a:pPr>
              <a:lnSpc>
                <a:spcPct val="150000"/>
              </a:lnSpc>
            </a:pPr>
            <a:r>
              <a:rPr lang="nl-NL" dirty="0">
                <a:solidFill>
                  <a:schemeClr val="tx1"/>
                </a:solidFill>
                <a:latin typeface="Attendi Alaska Medium" pitchFamily="2" charset="77"/>
                <a:cs typeface="Calibri" panose="020F0502020204030204" pitchFamily="34" charset="0"/>
              </a:rPr>
              <a:t>Is er een infectie of ontsteking?</a:t>
            </a:r>
          </a:p>
          <a:p>
            <a:pPr>
              <a:lnSpc>
                <a:spcPct val="150000"/>
              </a:lnSpc>
            </a:pPr>
            <a:r>
              <a:rPr lang="nl-NL" b="1" dirty="0">
                <a:solidFill>
                  <a:srgbClr val="0B6551"/>
                </a:solidFill>
                <a:latin typeface="Attendi Alaska Medium" pitchFamily="2" charset="77"/>
                <a:cs typeface="Calibri" panose="020F0502020204030204" pitchFamily="34" charset="0"/>
              </a:rPr>
              <a:t> </a:t>
            </a:r>
          </a:p>
          <a:p>
            <a:pPr>
              <a:lnSpc>
                <a:spcPct val="150000"/>
              </a:lnSpc>
            </a:pPr>
            <a:r>
              <a:rPr lang="nl-NL" b="1" dirty="0" err="1">
                <a:solidFill>
                  <a:srgbClr val="0B6551"/>
                </a:solidFill>
                <a:latin typeface="Attendi Alaska Medium" pitchFamily="2" charset="77"/>
                <a:cs typeface="Calibri" panose="020F0502020204030204" pitchFamily="34" charset="0"/>
              </a:rPr>
              <a:t>Moisture</a:t>
            </a:r>
            <a:r>
              <a:rPr lang="nl-NL" b="1" dirty="0">
                <a:solidFill>
                  <a:srgbClr val="0B6551"/>
                </a:solidFill>
                <a:latin typeface="Attendi Alaska Medium" pitchFamily="2" charset="77"/>
                <a:cs typeface="Calibri" panose="020F0502020204030204" pitchFamily="34" charset="0"/>
              </a:rPr>
              <a:t> (vochtbalans)</a:t>
            </a:r>
          </a:p>
          <a:p>
            <a:pPr>
              <a:lnSpc>
                <a:spcPct val="150000"/>
              </a:lnSpc>
            </a:pPr>
            <a:r>
              <a:rPr lang="nl-NL" dirty="0">
                <a:solidFill>
                  <a:schemeClr val="tx1"/>
                </a:solidFill>
                <a:latin typeface="Attendi Alaska Medium" pitchFamily="2" charset="77"/>
                <a:cs typeface="Calibri" panose="020F0502020204030204" pitchFamily="34" charset="0"/>
              </a:rPr>
              <a:t>Is de wond te vochtig of te droog?</a:t>
            </a:r>
          </a:p>
          <a:p>
            <a:pPr>
              <a:lnSpc>
                <a:spcPct val="150000"/>
              </a:lnSpc>
            </a:pPr>
            <a:endParaRPr lang="nl-NL" b="1" dirty="0">
              <a:solidFill>
                <a:srgbClr val="0B6551"/>
              </a:solidFill>
              <a:latin typeface="Attendi Alaska Medium" pitchFamily="2" charset="77"/>
              <a:cs typeface="Calibri" panose="020F0502020204030204" pitchFamily="34" charset="0"/>
            </a:endParaRPr>
          </a:p>
          <a:p>
            <a:pPr>
              <a:lnSpc>
                <a:spcPct val="150000"/>
              </a:lnSpc>
            </a:pPr>
            <a:r>
              <a:rPr lang="nl-NL" b="1" dirty="0" err="1">
                <a:solidFill>
                  <a:srgbClr val="0B6551"/>
                </a:solidFill>
                <a:latin typeface="Attendi Alaska Medium" pitchFamily="2" charset="77"/>
                <a:cs typeface="Calibri" panose="020F0502020204030204" pitchFamily="34" charset="0"/>
              </a:rPr>
              <a:t>Edge</a:t>
            </a:r>
            <a:r>
              <a:rPr lang="nl-NL" b="1" dirty="0">
                <a:solidFill>
                  <a:srgbClr val="0B6551"/>
                </a:solidFill>
                <a:latin typeface="Attendi Alaska Medium" pitchFamily="2" charset="77"/>
                <a:cs typeface="Calibri" panose="020F0502020204030204" pitchFamily="34" charset="0"/>
              </a:rPr>
              <a:t> (wondrand)</a:t>
            </a:r>
          </a:p>
          <a:p>
            <a:pPr>
              <a:lnSpc>
                <a:spcPct val="150000"/>
              </a:lnSpc>
            </a:pPr>
            <a:r>
              <a:rPr lang="nl-NL" dirty="0">
                <a:solidFill>
                  <a:schemeClr val="tx1"/>
                </a:solidFill>
                <a:latin typeface="Attendi Alaska Medium" pitchFamily="2" charset="77"/>
                <a:cs typeface="Calibri" panose="020F0502020204030204" pitchFamily="34" charset="0"/>
              </a:rPr>
              <a:t>Is er een niet-sluitende of ondermijnende wondrand?</a:t>
            </a:r>
          </a:p>
        </p:txBody>
      </p:sp>
      <p:pic>
        <p:nvPicPr>
          <p:cNvPr id="3" name="Picture 2" descr="A green and black wave&#10;&#10;Description automatically generated with low confidence">
            <a:extLst>
              <a:ext uri="{FF2B5EF4-FFF2-40B4-BE49-F238E27FC236}">
                <a16:creationId xmlns:a16="http://schemas.microsoft.com/office/drawing/2014/main" id="{C33B51FB-6172-19FB-3D7A-C3C3E54132C9}"/>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1028" name="Picture 4" descr="Professor Q - Meetlint - 150 cm - Meetlint Lichaam - Meetband - Flexibel Meetlint - Cm + Inch">
            <a:extLst>
              <a:ext uri="{FF2B5EF4-FFF2-40B4-BE49-F238E27FC236}">
                <a16:creationId xmlns:a16="http://schemas.microsoft.com/office/drawing/2014/main" id="{68B7F465-9FAF-9CF2-A16D-F88DFD285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513" y="1618774"/>
            <a:ext cx="1562100" cy="214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5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832301"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volgens de TIME methode</a:t>
            </a:r>
            <a:endParaRPr lang="en-NL" sz="2800" dirty="0">
              <a:solidFill>
                <a:srgbClr val="0B6551"/>
              </a:solidFill>
              <a:latin typeface="Attendi Alaska Medium" pitchFamily="2" charset="77"/>
            </a:endParaRPr>
          </a:p>
        </p:txBody>
      </p:sp>
      <p:pic>
        <p:nvPicPr>
          <p:cNvPr id="3" name="Picture 2" descr="A green and black wave&#10;&#10;Description automatically generated with low confidence">
            <a:extLst>
              <a:ext uri="{FF2B5EF4-FFF2-40B4-BE49-F238E27FC236}">
                <a16:creationId xmlns:a16="http://schemas.microsoft.com/office/drawing/2014/main" id="{C33B51FB-6172-19FB-3D7A-C3C3E54132C9}"/>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5" name="Afbeelding 4" descr="Afbeelding met tekst, schermopname, Lettertype, nummer&#10;&#10;Automatisch gegenereerde beschrijving">
            <a:extLst>
              <a:ext uri="{FF2B5EF4-FFF2-40B4-BE49-F238E27FC236}">
                <a16:creationId xmlns:a16="http://schemas.microsoft.com/office/drawing/2014/main" id="{25770E10-D086-1420-7061-DB6611161AA2}"/>
              </a:ext>
            </a:extLst>
          </p:cNvPr>
          <p:cNvPicPr>
            <a:picLocks noChangeAspect="1"/>
          </p:cNvPicPr>
          <p:nvPr/>
        </p:nvPicPr>
        <p:blipFill>
          <a:blip r:embed="rId4"/>
          <a:stretch>
            <a:fillRect/>
          </a:stretch>
        </p:blipFill>
        <p:spPr>
          <a:xfrm>
            <a:off x="1553244" y="1063576"/>
            <a:ext cx="5086096" cy="3608278"/>
          </a:xfrm>
          <a:prstGeom prst="rect">
            <a:avLst/>
          </a:prstGeom>
        </p:spPr>
      </p:pic>
      <p:sp>
        <p:nvSpPr>
          <p:cNvPr id="6" name="Tekstvak 5">
            <a:extLst>
              <a:ext uri="{FF2B5EF4-FFF2-40B4-BE49-F238E27FC236}">
                <a16:creationId xmlns:a16="http://schemas.microsoft.com/office/drawing/2014/main" id="{D4AEDCF1-2551-9207-E2D7-7EB179EA7623}"/>
              </a:ext>
            </a:extLst>
          </p:cNvPr>
          <p:cNvSpPr txBox="1"/>
          <p:nvPr/>
        </p:nvSpPr>
        <p:spPr>
          <a:xfrm>
            <a:off x="1504826" y="4669158"/>
            <a:ext cx="3150704" cy="215444"/>
          </a:xfrm>
          <a:prstGeom prst="rect">
            <a:avLst/>
          </a:prstGeom>
          <a:noFill/>
        </p:spPr>
        <p:txBody>
          <a:bodyPr wrap="square" rtlCol="0">
            <a:spAutoFit/>
          </a:bodyPr>
          <a:lstStyle/>
          <a:p>
            <a:r>
              <a:rPr lang="nl-NL" sz="800" dirty="0">
                <a:latin typeface="Attendi Alaska" pitchFamily="2" charset="77"/>
              </a:rPr>
              <a:t>Bron: Kenniscentrum Wondzorg (WCS) </a:t>
            </a:r>
          </a:p>
        </p:txBody>
      </p:sp>
    </p:spTree>
    <p:extLst>
      <p:ext uri="{BB962C8B-B14F-4D97-AF65-F5344CB8AC3E}">
        <p14:creationId xmlns:p14="http://schemas.microsoft.com/office/powerpoint/2010/main" val="43846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651081" y="1663809"/>
            <a:ext cx="4409388" cy="1815882"/>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volgens de SOAP/TIME methode in PUUR.</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5" name="Picture 2" descr="Maak van je oude dag een nieuwe dag - De Wever">
            <a:extLst>
              <a:ext uri="{FF2B5EF4-FFF2-40B4-BE49-F238E27FC236}">
                <a16:creationId xmlns:a16="http://schemas.microsoft.com/office/drawing/2014/main" id="{28D85D54-7AE1-2D0B-B6AE-4DC04C270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709" y="4494024"/>
            <a:ext cx="664517" cy="55873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symbool, logo, Graphics, Lettertype&#10;&#10;Automatisch gegenereerde beschrijving">
            <a:extLst>
              <a:ext uri="{FF2B5EF4-FFF2-40B4-BE49-F238E27FC236}">
                <a16:creationId xmlns:a16="http://schemas.microsoft.com/office/drawing/2014/main" id="{D74C4D8F-6A1E-D87B-0C67-03DA1E039060}"/>
              </a:ext>
            </a:extLst>
          </p:cNvPr>
          <p:cNvPicPr>
            <a:picLocks noChangeAspect="1"/>
          </p:cNvPicPr>
          <p:nvPr/>
        </p:nvPicPr>
        <p:blipFill>
          <a:blip r:embed="rId5"/>
          <a:stretch>
            <a:fillRect/>
          </a:stretch>
        </p:blipFill>
        <p:spPr>
          <a:xfrm>
            <a:off x="5361038" y="1807214"/>
            <a:ext cx="2280841" cy="1098183"/>
          </a:xfrm>
          <a:prstGeom prst="rect">
            <a:avLst/>
          </a:prstGeom>
        </p:spPr>
      </p:pic>
    </p:spTree>
    <p:extLst>
      <p:ext uri="{BB962C8B-B14F-4D97-AF65-F5344CB8AC3E}">
        <p14:creationId xmlns:p14="http://schemas.microsoft.com/office/powerpoint/2010/main" val="140636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FF90F0"/>
                </a:solidFill>
                <a:latin typeface="Attendi Alaska" pitchFamily="2" charset="77"/>
                <a:cs typeface="Calibri" panose="020F0502020204030204" pitchFamily="34" charset="0"/>
              </a:rPr>
              <a:t>Spraakgestuurd rapporteren in het bijzijn van de cliënt</a:t>
            </a:r>
            <a:endParaRPr lang="en-NL" sz="2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2145324" y="1306938"/>
            <a:ext cx="4691430" cy="3127620"/>
          </a:xfrm>
          <a:prstGeom prst="roundRect">
            <a:avLst/>
          </a:prstGeom>
        </p:spPr>
      </p:pic>
    </p:spTree>
    <p:extLst>
      <p:ext uri="{BB962C8B-B14F-4D97-AF65-F5344CB8AC3E}">
        <p14:creationId xmlns:p14="http://schemas.microsoft.com/office/powerpoint/2010/main" val="153338109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F4CC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4747</TotalTime>
  <Words>1030</Words>
  <Application>Microsoft Macintosh PowerPoint</Application>
  <PresentationFormat>Diavoorstelling (16:9)</PresentationFormat>
  <Paragraphs>97</Paragraphs>
  <Slides>20</Slides>
  <Notes>20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Attendi Alaska</vt:lpstr>
      <vt:lpstr>Montserrat</vt:lpstr>
      <vt:lpstr>Attendi Alaska Medium</vt:lpstr>
      <vt:lpstr>Arial</vt:lpstr>
      <vt:lpstr>Wingdings</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Agterhof, Renate</dc:creator>
  <cp:lastModifiedBy>Roos Hendriksen</cp:lastModifiedBy>
  <cp:revision>114</cp:revision>
  <dcterms:modified xsi:type="dcterms:W3CDTF">2024-05-13T13:58:47Z</dcterms:modified>
</cp:coreProperties>
</file>