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461" r:id="rId3"/>
    <p:sldId id="470" r:id="rId4"/>
    <p:sldId id="448" r:id="rId5"/>
    <p:sldId id="466" r:id="rId6"/>
    <p:sldId id="462" r:id="rId7"/>
    <p:sldId id="467" r:id="rId8"/>
    <p:sldId id="450" r:id="rId9"/>
    <p:sldId id="389" r:id="rId10"/>
    <p:sldId id="459" r:id="rId11"/>
    <p:sldId id="469" r:id="rId12"/>
    <p:sldId id="441" r:id="rId13"/>
    <p:sldId id="452" r:id="rId14"/>
    <p:sldId id="454" r:id="rId15"/>
    <p:sldId id="468" r:id="rId16"/>
    <p:sldId id="433" r:id="rId17"/>
    <p:sldId id="342" r:id="rId18"/>
  </p:sldIdLst>
  <p:sldSz cx="9144000" cy="5143500" type="screen16x9"/>
  <p:notesSz cx="6858000" cy="9144000"/>
  <p:embeddedFontLst>
    <p:embeddedFont>
      <p:font typeface="Attendi Alaska" pitchFamily="2" charset="77"/>
      <p:regular r:id="rId20"/>
    </p:embeddedFont>
    <p:embeddedFont>
      <p:font typeface="Attendi Alaska Medium" pitchFamily="2" charset="77"/>
      <p:regular r:id="rId21"/>
    </p:embeddedFont>
    <p:embeddedFont>
      <p:font typeface="Montserrat" pitchFamily="2" charset="77"/>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239B25-8E5B-3D97-C963-C3814F240808}" name="Roos Hendriksen" initials="RH" userId="S::roos@attendi.nl::0a33ada1-9a85-47b9-b0a9-31dbf46a2480" providerId="AD"/>
  <p188:author id="{0164733D-DA3B-A153-3488-22347B1A4FB2}" name="Agterhof, Renate" initials="AR" userId="S::agterhof.r@hsleiden.nl::7130b921-0c02-453d-84ac-5d9360cc01ca" providerId="AD"/>
  <p188:author id="{CE350D62-86A5-3376-7FD9-3FAED0F4E381}" name="Berend Jutte" initials="BJ" userId="S::berend@attendi.nl::b88a7459-1557-4c49-babf-4eee4c8528b0" providerId="AD"/>
  <p188:author id="{25B0C2B4-62B5-C6B5-9780-EAB1ECBB1480}" name="Jozé Agterhof" initials="JA" userId="11045923ffa68a37" providerId="Windows Live"/>
  <p188:author id="{F3D82CB9-27A0-93C8-BC85-C536948DEEA6}" name="Diederik de Rave" initials="DdR" userId="S::diederik@attendi.nl::dc168215-a2f2-43c2-84c6-8f733470cd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2744"/>
    <a:srgbClr val="0B6551"/>
    <a:srgbClr val="F5EBE1"/>
    <a:srgbClr val="FF90F0"/>
    <a:srgbClr val="FF3FE8"/>
    <a:srgbClr val="F2EFEA"/>
    <a:srgbClr val="A6C9DB"/>
    <a:srgbClr val="53B4C5"/>
    <a:srgbClr val="EA9A99"/>
    <a:srgbClr val="1CA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CB8E6D-8F28-438D-99AE-2145E3A94535}">
  <a:tblStyle styleId="{41CB8E6D-8F28-438D-99AE-2145E3A9453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90" autoAdjust="0"/>
    <p:restoredTop sz="67891" autoAdjust="0"/>
  </p:normalViewPr>
  <p:slideViewPr>
    <p:cSldViewPr snapToGrid="0">
      <p:cViewPr varScale="1">
        <p:scale>
          <a:sx n="115" d="100"/>
          <a:sy n="115" d="100"/>
        </p:scale>
        <p:origin x="20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Ekelschot" userId="509189d7-88ae-49f3-98ff-e936e84079da" providerId="ADAL" clId="{76A046B8-F0C4-F74D-9BF9-D3F65BCC56A1}"/>
    <pc:docChg chg="modSld">
      <pc:chgData name="Daan Ekelschot" userId="509189d7-88ae-49f3-98ff-e936e84079da" providerId="ADAL" clId="{76A046B8-F0C4-F74D-9BF9-D3F65BCC56A1}" dt="2024-12-23T10:10:14.101" v="2" actId="20577"/>
      <pc:docMkLst>
        <pc:docMk/>
      </pc:docMkLst>
      <pc:sldChg chg="modSp mod">
        <pc:chgData name="Daan Ekelschot" userId="509189d7-88ae-49f3-98ff-e936e84079da" providerId="ADAL" clId="{76A046B8-F0C4-F74D-9BF9-D3F65BCC56A1}" dt="2024-12-23T10:10:14.101" v="2" actId="20577"/>
        <pc:sldMkLst>
          <pc:docMk/>
          <pc:sldMk cId="1406369190" sldId="467"/>
        </pc:sldMkLst>
        <pc:spChg chg="mod">
          <ac:chgData name="Daan Ekelschot" userId="509189d7-88ae-49f3-98ff-e936e84079da" providerId="ADAL" clId="{76A046B8-F0C4-F74D-9BF9-D3F65BCC56A1}" dt="2024-12-23T10:10:14.101" v="2" actId="20577"/>
          <ac:spMkLst>
            <pc:docMk/>
            <pc:sldMk cId="1406369190" sldId="467"/>
            <ac:spMk id="23" creationId="{3DA7FFAF-96E2-CC25-0F53-159EBFE7B6D6}"/>
          </ac:spMkLst>
        </pc:spChg>
      </pc:sldChg>
    </pc:docChg>
  </pc:docChgLst>
  <pc:docChgLst>
    <pc:chgData name="Daan Ekelschot" userId="509189d7-88ae-49f3-98ff-e936e84079da" providerId="ADAL" clId="{60CD887C-8A79-104C-AAB4-856B41FCB742}"/>
    <pc:docChg chg="modSld">
      <pc:chgData name="Daan Ekelschot" userId="509189d7-88ae-49f3-98ff-e936e84079da" providerId="ADAL" clId="{60CD887C-8A79-104C-AAB4-856B41FCB742}" dt="2025-01-15T10:49:41.407" v="157" actId="20577"/>
      <pc:docMkLst>
        <pc:docMk/>
      </pc:docMkLst>
      <pc:sldChg chg="modNotesTx">
        <pc:chgData name="Daan Ekelschot" userId="509189d7-88ae-49f3-98ff-e936e84079da" providerId="ADAL" clId="{60CD887C-8A79-104C-AAB4-856B41FCB742}" dt="2025-01-15T10:49:41.407" v="157" actId="20577"/>
        <pc:sldMkLst>
          <pc:docMk/>
          <pc:sldMk cId="4064320980" sldId="433"/>
        </pc:sldMkLst>
      </pc:sldChg>
      <pc:sldChg chg="modNotesTx">
        <pc:chgData name="Daan Ekelschot" userId="509189d7-88ae-49f3-98ff-e936e84079da" providerId="ADAL" clId="{60CD887C-8A79-104C-AAB4-856B41FCB742}" dt="2025-01-15T10:48:10.607" v="38" actId="20577"/>
        <pc:sldMkLst>
          <pc:docMk/>
          <pc:sldMk cId="922458834" sldId="448"/>
        </pc:sldMkLst>
      </pc:sldChg>
      <pc:sldChg chg="modNotesTx">
        <pc:chgData name="Daan Ekelschot" userId="509189d7-88ae-49f3-98ff-e936e84079da" providerId="ADAL" clId="{60CD887C-8A79-104C-AAB4-856B41FCB742}" dt="2025-01-15T10:48:30.948" v="43" actId="20577"/>
        <pc:sldMkLst>
          <pc:docMk/>
          <pc:sldMk cId="1406369190" sldId="467"/>
        </pc:sldMkLst>
      </pc:sldChg>
      <pc:sldChg chg="modNotesTx">
        <pc:chgData name="Daan Ekelschot" userId="509189d7-88ae-49f3-98ff-e936e84079da" providerId="ADAL" clId="{60CD887C-8A79-104C-AAB4-856B41FCB742}" dt="2025-01-15T10:48:59.003" v="55" actId="20577"/>
        <pc:sldMkLst>
          <pc:docMk/>
          <pc:sldMk cId="863212159" sldId="469"/>
        </pc:sldMkLst>
      </pc:sldChg>
      <pc:sldChg chg="modNotesTx">
        <pc:chgData name="Daan Ekelschot" userId="509189d7-88ae-49f3-98ff-e936e84079da" providerId="ADAL" clId="{60CD887C-8A79-104C-AAB4-856B41FCB742}" dt="2025-01-15T10:47:27.078" v="11" actId="20577"/>
        <pc:sldMkLst>
          <pc:docMk/>
          <pc:sldMk cId="1201583770"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Geef voorbeelden over de aanpak van rapporteren in bijzijn cliënt: </a:t>
            </a:r>
          </a:p>
          <a:p>
            <a:pPr marL="171450" lvl="0" indent="-171450" algn="l" rtl="0">
              <a:spcBef>
                <a:spcPts val="0"/>
              </a:spcBef>
              <a:spcAft>
                <a:spcPts val="0"/>
              </a:spcAft>
              <a:buFontTx/>
              <a:buChar char="-"/>
            </a:pPr>
            <a:r>
              <a:rPr lang="nl-NL" dirty="0"/>
              <a:t>Maak jezelf eerst comfortabel met het spraakgestuurd rapporteren. Kies daarna bv een cliënt uit waar je je vertrouwd bij voelt om te starten. Leg uit wat je gaat doen. Gebruik het piepje bij indrukken van de microfoon dat client even stil is</a:t>
            </a:r>
          </a:p>
          <a:p>
            <a:pPr marL="171450" lvl="0" indent="-171450" algn="l" rtl="0">
              <a:spcBef>
                <a:spcPts val="0"/>
              </a:spcBef>
              <a:spcAft>
                <a:spcPts val="0"/>
              </a:spcAft>
              <a:buFontTx/>
              <a:buChar char="-"/>
            </a:pPr>
            <a:r>
              <a:rPr lang="nl-NL" dirty="0"/>
              <a:t>Niet voor alle cliënten kan het geschikt zijn om in bijzijn spraakgestuurd te rapporteren. Maak hier een afweging en bespreek het met cliënt. Als dit achterdocht oproept bv is het niet verstandig. Benoem hierbij voorbeelden en ga het gesprek aan met deelnemers.</a:t>
            </a:r>
          </a:p>
          <a:p>
            <a:pPr marL="171450" lvl="0" indent="-171450" algn="l" rtl="0">
              <a:spcBef>
                <a:spcPts val="0"/>
              </a:spcBef>
              <a:spcAft>
                <a:spcPts val="0"/>
              </a:spcAft>
              <a:buFontTx/>
              <a:buChar char="-"/>
            </a:pPr>
            <a:r>
              <a:rPr lang="nl-NL" dirty="0"/>
              <a:t>Waarborg altijd de privacy van cliënt. Kies zorgvuldig de ruimte uit waar je de rapportage inspreekt en wie dit kan horen</a:t>
            </a:r>
          </a:p>
          <a:p>
            <a:pPr marL="171450" lvl="0" indent="-171450" algn="l" rtl="0">
              <a:spcBef>
                <a:spcPts val="0"/>
              </a:spcBef>
              <a:spcAft>
                <a:spcPts val="0"/>
              </a:spcAft>
              <a:buFontTx/>
              <a:buChar char="-"/>
            </a:pPr>
            <a:r>
              <a:rPr lang="nl-NL" dirty="0"/>
              <a:t>Zorg ervoor dat de omgeving zo rustig mogelijk is. Wanneer de cliënt tegen je gaat praten wanneer je aan het rapporteren bent zal de oplossing dit ook overnemen.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solidFill>
                  <a:srgbClr val="3F3F3F"/>
                </a:solidFill>
                <a:effectLst/>
                <a:latin typeface="Helvetica" pitchFamily="2" charset="0"/>
              </a:rPr>
              <a:t>Voordelen bespreken. Deze voordelen kunnen voor iedereen verschillen. Denk bv aan de collega die met 1 vinger typt, het zou diegene een hoop tijd kunnen opleveren. Voor andere is het bv werkplezier omdat administratieve minder worden of de kwaliteit van rapportages omhoog gaan bij collega’s met bijvoorbeeld dyslexie doordat er minder spelfouten in de rapportages zitten.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5731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Rol van Super User is erg belangrijk. Zij moeten het team meenemen en motiveren.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Ga dieper in op hoe Super Users </a:t>
            </a:r>
            <a:r>
              <a:rPr lang="nl-NL" dirty="0" err="1"/>
              <a:t>Attendi</a:t>
            </a:r>
            <a:r>
              <a:rPr lang="nl-NL" dirty="0"/>
              <a:t> kunnen introduceren binnen het team</a:t>
            </a:r>
          </a:p>
        </p:txBody>
      </p:sp>
    </p:spTree>
    <p:extLst>
      <p:ext uri="{BB962C8B-B14F-4D97-AF65-F5344CB8AC3E}">
        <p14:creationId xmlns:p14="http://schemas.microsoft.com/office/powerpoint/2010/main" val="259180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De online scholing kan erg nuttig zijn voor de andere collega’s zodat ze op een moment wanneer het de collega’s uitkomt terug kunnen kijken. Ook de filmpjes op het YouTube kanaal kunnen ondersteunen in het gebruik.</a:t>
            </a:r>
          </a:p>
          <a:p>
            <a:pPr marL="0" lvl="0" indent="0" algn="l" rtl="0">
              <a:spcBef>
                <a:spcPts val="0"/>
              </a:spcBef>
              <a:spcAft>
                <a:spcPts val="0"/>
              </a:spcAft>
              <a:buNone/>
            </a:pPr>
            <a:r>
              <a:rPr lang="nl-NL" dirty="0"/>
              <a:t>Verzamel enthousiaste collega’s om je heen als super user. Haal leuke voorbeelden op en deel deze met het team. Ondersteun ook collega’s die het nog spannend vinden en extra aandacht nodig hebben.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66005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Benadruk dat het evalueren tijdens een teamvergadering erg nuttig kan zijn om spraakgestuurd rapporteren onder de aandacht te houden.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2258702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Stuur na het geven van de workshop de ondersteunende materialen toe aan </a:t>
            </a:r>
            <a:r>
              <a:rPr lang="nl-NL"/>
              <a:t>de deelnemers.</a:t>
            </a:r>
            <a:endParaRPr dirty="0"/>
          </a:p>
        </p:txBody>
      </p:sp>
    </p:spTree>
    <p:extLst>
      <p:ext uri="{BB962C8B-B14F-4D97-AF65-F5344CB8AC3E}">
        <p14:creationId xmlns:p14="http://schemas.microsoft.com/office/powerpoint/2010/main" val="867305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28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323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nl-NL" sz="1100" dirty="0"/>
              <a:t>DEMO:</a:t>
            </a:r>
          </a:p>
          <a:p>
            <a:pPr marL="171450" lvl="0" indent="-171450" algn="l" rtl="0">
              <a:spcBef>
                <a:spcPts val="0"/>
              </a:spcBef>
              <a:spcAft>
                <a:spcPts val="0"/>
              </a:spcAft>
              <a:buFontTx/>
              <a:buChar char="-"/>
            </a:pPr>
            <a:r>
              <a:rPr lang="nl-NL" sz="1100" dirty="0"/>
              <a:t>Demo: laten zien waar in het dossier spraakgestuurd gerapporteerd kan worden (tekstrapportage, SOEP en via plan) </a:t>
            </a:r>
          </a:p>
          <a:p>
            <a:pPr marL="171450" lvl="0" indent="-171450" algn="l" rtl="0">
              <a:spcBef>
                <a:spcPts val="0"/>
              </a:spcBef>
              <a:spcAft>
                <a:spcPts val="0"/>
              </a:spcAft>
              <a:buFontTx/>
              <a:buChar char="-"/>
            </a:pPr>
            <a:r>
              <a:rPr lang="nl-NL" sz="1100" dirty="0"/>
              <a:t>Inspreken Demo tekst</a:t>
            </a:r>
          </a:p>
          <a:p>
            <a:pPr marL="171450" lvl="0" indent="-171450" algn="l" rtl="0">
              <a:spcBef>
                <a:spcPts val="0"/>
              </a:spcBef>
              <a:spcAft>
                <a:spcPts val="0"/>
              </a:spcAft>
              <a:buFontTx/>
              <a:buChar char="-"/>
            </a:pPr>
            <a:r>
              <a:rPr lang="nl-NL" sz="1100" dirty="0"/>
              <a:t>Uitleggen: druk op de microfoon om opname te starten, om te beëindigen druk je nogmaals op de microfoon. Je hoort een piep wanneer je de knop gebruikt.</a:t>
            </a:r>
          </a:p>
          <a:p>
            <a:pPr marL="171450" lvl="0" indent="-171450" algn="l" rtl="0">
              <a:spcBef>
                <a:spcPts val="0"/>
              </a:spcBef>
              <a:spcAft>
                <a:spcPts val="0"/>
              </a:spcAft>
              <a:buFontTx/>
              <a:buChar char="-"/>
            </a:pPr>
            <a:r>
              <a:rPr lang="nl-NL" sz="1100" dirty="0"/>
              <a:t>Uitleggen: 4 leestekens gaan automatisch(punt, komma, dubbele punt, vraagteken). Andere leestekens kunnen worden uitgesproken.</a:t>
            </a:r>
          </a:p>
          <a:p>
            <a:pPr marL="171450" lvl="0" indent="-171450" algn="l" rtl="0">
              <a:spcBef>
                <a:spcPts val="0"/>
              </a:spcBef>
              <a:spcAft>
                <a:spcPts val="0"/>
              </a:spcAft>
              <a:buFontTx/>
              <a:buChar char="-"/>
            </a:pPr>
            <a:r>
              <a:rPr lang="nl-NL" sz="1100" dirty="0"/>
              <a:t>Uitleggen: Bijna alle afkortingen worden voluit geschreven(</a:t>
            </a:r>
            <a:r>
              <a:rPr lang="nl-NL" sz="1100" dirty="0" err="1"/>
              <a:t>tbv</a:t>
            </a:r>
            <a:r>
              <a:rPr lang="nl-NL" sz="1100" dirty="0"/>
              <a:t> de leesbaarheid voor cliënt en mantelzorgers)</a:t>
            </a:r>
          </a:p>
          <a:p>
            <a:pPr marL="171450" lvl="0" indent="-171450" algn="l" rtl="0">
              <a:spcBef>
                <a:spcPts val="0"/>
              </a:spcBef>
              <a:spcAft>
                <a:spcPts val="0"/>
              </a:spcAft>
              <a:buFontTx/>
              <a:buChar char="-"/>
            </a:pPr>
            <a:r>
              <a:rPr lang="nl-NL" sz="1100" dirty="0"/>
              <a:t>Uitleggen: als je cijfers hardop uitspreekt komen daar getallen voor terug. </a:t>
            </a:r>
          </a:p>
          <a:p>
            <a:pPr marL="171450" lvl="0" indent="-171450" algn="l" rtl="0">
              <a:spcBef>
                <a:spcPts val="0"/>
              </a:spcBef>
              <a:spcAft>
                <a:spcPts val="0"/>
              </a:spcAft>
              <a:buFontTx/>
              <a:buChar char="-"/>
            </a:pPr>
            <a:r>
              <a:rPr lang="nl-NL" sz="1100" dirty="0"/>
              <a:t>Uitleggen: Medisch vakjargon en medicatienamen worden herkend door het taalmodel</a:t>
            </a:r>
          </a:p>
          <a:p>
            <a:pPr marL="171450" lvl="0" indent="-171450" algn="l" rtl="0">
              <a:spcBef>
                <a:spcPts val="0"/>
              </a:spcBef>
              <a:spcAft>
                <a:spcPts val="0"/>
              </a:spcAft>
              <a:buFontTx/>
              <a:buChar char="-"/>
            </a:pPr>
            <a:r>
              <a:rPr lang="nl-NL" sz="1100" dirty="0"/>
              <a:t>Uitleggen: Hoe via spraak een Episode in te spreken</a:t>
            </a:r>
          </a:p>
          <a:p>
            <a:pPr marL="171450" lvl="0" indent="-171450" algn="l" rtl="0">
              <a:spcBef>
                <a:spcPts val="0"/>
              </a:spcBef>
              <a:spcAft>
                <a:spcPts val="0"/>
              </a:spcAft>
              <a:buFontTx/>
              <a:buChar char="-"/>
            </a:pPr>
            <a:r>
              <a:rPr lang="nl-NL" sz="1100" dirty="0"/>
              <a:t>Mocht je iets vergeten kun je dat nog aanvullen/ bijvullen in de tekst -&gt; tik met je vinger waar je iets wilt invoegen en druk nogmaals op de microfoon</a:t>
            </a:r>
          </a:p>
          <a:p>
            <a:pPr marL="171450" lvl="0" indent="-171450" algn="l" rtl="0">
              <a:spcBef>
                <a:spcPts val="0"/>
              </a:spcBef>
              <a:spcAft>
                <a:spcPts val="0"/>
              </a:spcAft>
              <a:buFontTx/>
              <a:buChar char="-"/>
            </a:pPr>
            <a:r>
              <a:rPr lang="nl-NL" sz="1100" dirty="0"/>
              <a:t>Uitleggen: het is mogelijk om opname te pauzeren en daarna weer verder te gaan met je rapportage. Dit kan door stilte te laten vallen of de microfoon als pauze knop te gebruiken.</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sz="1100" dirty="0"/>
              <a:t>Laten zien hoe je een opsomming kan maken: Uitleggen dat het woord BULLET(zeg </a:t>
            </a:r>
            <a:r>
              <a:rPr lang="nl-NL" sz="1100" dirty="0" err="1"/>
              <a:t>Boellet</a:t>
            </a:r>
            <a:r>
              <a:rPr lang="nl-NL" sz="1100" dirty="0"/>
              <a:t>) het commando is om een opsomming te starten.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sz="1100" dirty="0"/>
              <a:t>Laten zien hoe je een witregel plaatst met commando: “volgende alinea” </a:t>
            </a:r>
          </a:p>
          <a:p>
            <a:pPr marL="0" lvl="0" indent="0" algn="l" rtl="0">
              <a:spcBef>
                <a:spcPts val="0"/>
              </a:spcBef>
              <a:spcAft>
                <a:spcPts val="0"/>
              </a:spcAft>
              <a:buFontTx/>
              <a:buNone/>
            </a:pPr>
            <a:endParaRPr lang="nl-NL" dirty="0"/>
          </a:p>
          <a:p>
            <a:pPr marL="0" lvl="0" indent="0" algn="l" rtl="0">
              <a:spcBef>
                <a:spcPts val="0"/>
              </a:spcBef>
              <a:spcAft>
                <a:spcPts val="0"/>
              </a:spcAft>
              <a:buFontTx/>
              <a:buNone/>
            </a:pPr>
            <a:endParaRPr lang="nl-NL" dirty="0"/>
          </a:p>
        </p:txBody>
      </p:sp>
    </p:spTree>
    <p:extLst>
      <p:ext uri="{BB962C8B-B14F-4D97-AF65-F5344CB8AC3E}">
        <p14:creationId xmlns:p14="http://schemas.microsoft.com/office/powerpoint/2010/main" val="379874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nl-NL" sz="1800" dirty="0"/>
              <a:t>DEMO:</a:t>
            </a:r>
          </a:p>
          <a:p>
            <a:pPr marL="171450" lvl="0" indent="-171450" algn="l" rtl="0">
              <a:spcBef>
                <a:spcPts val="0"/>
              </a:spcBef>
              <a:spcAft>
                <a:spcPts val="0"/>
              </a:spcAft>
              <a:buFontTx/>
              <a:buChar char="-"/>
            </a:pPr>
            <a:r>
              <a:rPr lang="nl-NL" sz="1800" dirty="0"/>
              <a:t>Demo: laten zien waar in het dossier spraakgestuurd gerapporteerd kan worden (tekstrapportage, SOEP en via plan) </a:t>
            </a:r>
          </a:p>
          <a:p>
            <a:pPr marL="171450" lvl="0" indent="-171450" algn="l" rtl="0">
              <a:spcBef>
                <a:spcPts val="0"/>
              </a:spcBef>
              <a:spcAft>
                <a:spcPts val="0"/>
              </a:spcAft>
              <a:buFontTx/>
              <a:buChar char="-"/>
            </a:pPr>
            <a:r>
              <a:rPr lang="nl-NL" sz="1800" dirty="0"/>
              <a:t>Inspreken Demo tekst</a:t>
            </a:r>
          </a:p>
          <a:p>
            <a:pPr marL="171450" lvl="0" indent="-171450" algn="l" rtl="0">
              <a:spcBef>
                <a:spcPts val="0"/>
              </a:spcBef>
              <a:spcAft>
                <a:spcPts val="0"/>
              </a:spcAft>
              <a:buFontTx/>
              <a:buChar char="-"/>
            </a:pPr>
            <a:r>
              <a:rPr lang="nl-NL" sz="1800" dirty="0"/>
              <a:t>Uitleggen: druk op de microfoon om opname te starten, om te beëindigen druk je nogmaals op de microfoon.</a:t>
            </a:r>
          </a:p>
          <a:p>
            <a:pPr marL="171450" lvl="0" indent="-171450" algn="l" rtl="0">
              <a:spcBef>
                <a:spcPts val="0"/>
              </a:spcBef>
              <a:spcAft>
                <a:spcPts val="0"/>
              </a:spcAft>
              <a:buFontTx/>
              <a:buChar char="-"/>
            </a:pPr>
            <a:r>
              <a:rPr lang="nl-NL" sz="1800" dirty="0"/>
              <a:t>Uitleggen: 4 leestekens gaan automatisch(punt, komma, dubbele punt, vraagteken). Andere leestekens kunnen worden uitgesproken.</a:t>
            </a:r>
          </a:p>
          <a:p>
            <a:pPr marL="171450" lvl="0" indent="-171450" algn="l" rtl="0">
              <a:spcBef>
                <a:spcPts val="0"/>
              </a:spcBef>
              <a:spcAft>
                <a:spcPts val="0"/>
              </a:spcAft>
              <a:buFontTx/>
              <a:buChar char="-"/>
            </a:pPr>
            <a:r>
              <a:rPr lang="nl-NL" sz="1800" dirty="0"/>
              <a:t>Uitleggen: Bijna alle afkortingen worden voluit geschreven(</a:t>
            </a:r>
            <a:r>
              <a:rPr lang="nl-NL" sz="1800" dirty="0" err="1"/>
              <a:t>tbv</a:t>
            </a:r>
            <a:r>
              <a:rPr lang="nl-NL" sz="1800" dirty="0"/>
              <a:t> de leesbaarheid voor cliënt en mantelzorgers)</a:t>
            </a:r>
          </a:p>
          <a:p>
            <a:pPr marL="171450" lvl="0" indent="-171450" algn="l" rtl="0">
              <a:spcBef>
                <a:spcPts val="0"/>
              </a:spcBef>
              <a:spcAft>
                <a:spcPts val="0"/>
              </a:spcAft>
              <a:buFontTx/>
              <a:buChar char="-"/>
            </a:pPr>
            <a:r>
              <a:rPr lang="nl-NL" sz="1800" dirty="0"/>
              <a:t>Uitleggen: als je cijfers hardop uitspreekt komen daar getallen voor terug. </a:t>
            </a:r>
          </a:p>
          <a:p>
            <a:pPr marL="171450" lvl="0" indent="-171450" algn="l" rtl="0">
              <a:spcBef>
                <a:spcPts val="0"/>
              </a:spcBef>
              <a:spcAft>
                <a:spcPts val="0"/>
              </a:spcAft>
              <a:buFontTx/>
              <a:buChar char="-"/>
            </a:pPr>
            <a:r>
              <a:rPr lang="nl-NL" sz="1800" dirty="0"/>
              <a:t>Uitleggen: Medisch vakjargon en medicatienamen worden herkend door het taalmodel</a:t>
            </a:r>
          </a:p>
          <a:p>
            <a:pPr marL="171450" lvl="0" indent="-171450" algn="l" rtl="0">
              <a:spcBef>
                <a:spcPts val="0"/>
              </a:spcBef>
              <a:spcAft>
                <a:spcPts val="0"/>
              </a:spcAft>
              <a:buFontTx/>
              <a:buChar char="-"/>
            </a:pPr>
            <a:r>
              <a:rPr lang="nl-NL" sz="1800" dirty="0"/>
              <a:t>Uitleggen: Hoe via spraak een Episode in te spreken</a:t>
            </a:r>
          </a:p>
          <a:p>
            <a:pPr marL="171450" lvl="0" indent="-171450" algn="l" rtl="0">
              <a:spcBef>
                <a:spcPts val="0"/>
              </a:spcBef>
              <a:spcAft>
                <a:spcPts val="0"/>
              </a:spcAft>
              <a:buFontTx/>
              <a:buChar char="-"/>
            </a:pPr>
            <a:r>
              <a:rPr lang="nl-NL" sz="1800" dirty="0"/>
              <a:t>Mocht je iets vergeten kun je dat nog aanvullen/ bijvullen in de tekst -&gt; Klik waar je iets wilt invoegen en druk nogmaals op de microfoon</a:t>
            </a:r>
          </a:p>
          <a:p>
            <a:pPr marL="171450" lvl="0" indent="-171450" algn="l" rtl="0">
              <a:spcBef>
                <a:spcPts val="0"/>
              </a:spcBef>
              <a:spcAft>
                <a:spcPts val="0"/>
              </a:spcAft>
              <a:buFontTx/>
              <a:buChar char="-"/>
            </a:pPr>
            <a:r>
              <a:rPr lang="nl-NL" sz="1800" dirty="0"/>
              <a:t>Uitleggen: het is mogelijk om opname te pauzeren en daarna weer verder te gaan met je rapportage. Dit kan door stilte te laten vallen of de microfoon als pauze knop te gebruiken.</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sz="1800" dirty="0"/>
              <a:t>Laten zien hoe je een opsomming kan maken: Uitleggen dat het woord BULLET(zeg </a:t>
            </a:r>
            <a:r>
              <a:rPr lang="nl-NL" sz="1800" dirty="0" err="1"/>
              <a:t>Boellet</a:t>
            </a:r>
            <a:r>
              <a:rPr lang="nl-NL" sz="1800" dirty="0"/>
              <a:t>) het commando is om een opsomming te starten.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sz="1800" dirty="0"/>
              <a:t>Laten zien hoe je een witregel plaatst met commando: “volgende alinea” </a:t>
            </a:r>
          </a:p>
          <a:p>
            <a:pPr marL="0" lvl="0" indent="0" algn="l" rtl="0">
              <a:spcBef>
                <a:spcPts val="0"/>
              </a:spcBef>
              <a:spcAft>
                <a:spcPts val="0"/>
              </a:spcAft>
              <a:buFontTx/>
              <a:buNone/>
            </a:pPr>
            <a:endParaRPr lang="nl-NL" dirty="0"/>
          </a:p>
        </p:txBody>
      </p:sp>
    </p:spTree>
    <p:extLst>
      <p:ext uri="{BB962C8B-B14F-4D97-AF65-F5344CB8AC3E}">
        <p14:creationId xmlns:p14="http://schemas.microsoft.com/office/powerpoint/2010/main" val="3798741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nl-NL" dirty="0"/>
              <a:t>Leg uit wat het nut is van de SOEP Methode. </a:t>
            </a:r>
          </a:p>
          <a:p>
            <a:pPr marL="171450" lvl="0" indent="-171450" algn="l" rtl="0">
              <a:spcBef>
                <a:spcPts val="0"/>
              </a:spcBef>
              <a:spcAft>
                <a:spcPts val="0"/>
              </a:spcAft>
              <a:buFontTx/>
              <a:buChar char="-"/>
            </a:pPr>
            <a:r>
              <a:rPr lang="nl-NL" dirty="0"/>
              <a:t>Voor spraakgestuurd rapporteren kan het extra handig zijn om de gedachten te ordenen.</a:t>
            </a:r>
          </a:p>
          <a:p>
            <a:pPr marL="171450" lvl="0" indent="-171450" algn="l" rtl="0">
              <a:spcBef>
                <a:spcPts val="0"/>
              </a:spcBef>
              <a:spcAft>
                <a:spcPts val="0"/>
              </a:spcAft>
              <a:buFontTx/>
              <a:buChar char="-"/>
            </a:pPr>
            <a:endParaRPr lang="nl-NL" dirty="0"/>
          </a:p>
        </p:txBody>
      </p:sp>
    </p:spTree>
    <p:extLst>
      <p:ext uri="{BB962C8B-B14F-4D97-AF65-F5344CB8AC3E}">
        <p14:creationId xmlns:p14="http://schemas.microsoft.com/office/powerpoint/2010/main" val="1460919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dirty="0"/>
              <a:t>Geef voorbeelden bij elke letter</a:t>
            </a:r>
          </a:p>
          <a:p>
            <a:pPr marL="171450" lvl="0" indent="-171450" algn="l" rtl="0">
              <a:spcBef>
                <a:spcPts val="0"/>
              </a:spcBef>
              <a:spcAft>
                <a:spcPts val="0"/>
              </a:spcAft>
              <a:buFontTx/>
              <a:buChar char="-"/>
            </a:pPr>
            <a:endParaRPr lang="nl-NL" dirty="0"/>
          </a:p>
        </p:txBody>
      </p:sp>
    </p:spTree>
    <p:extLst>
      <p:ext uri="{BB962C8B-B14F-4D97-AF65-F5344CB8AC3E}">
        <p14:creationId xmlns:p14="http://schemas.microsoft.com/office/powerpoint/2010/main" val="177052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nl-NL" dirty="0"/>
              <a:t>DEMO SOEP Methode</a:t>
            </a:r>
          </a:p>
          <a:p>
            <a:pPr marL="0" lvl="0" indent="0" algn="l" rtl="0">
              <a:spcBef>
                <a:spcPts val="0"/>
              </a:spcBef>
              <a:spcAft>
                <a:spcPts val="0"/>
              </a:spcAft>
              <a:buFontTx/>
              <a:buNone/>
            </a:pPr>
            <a:r>
              <a:rPr lang="nl-NL" dirty="0"/>
              <a:t>- Microfoon werkt precies hetzelfde als in slide 3 en 4</a:t>
            </a:r>
          </a:p>
        </p:txBody>
      </p:sp>
    </p:spTree>
    <p:extLst>
      <p:ext uri="{BB962C8B-B14F-4D97-AF65-F5344CB8AC3E}">
        <p14:creationId xmlns:p14="http://schemas.microsoft.com/office/powerpoint/2010/main" val="214401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Met spraakgestuurd rapporteren kan je je rapportage inspreken samen of in het bijzijn van de cliënt. Nu lees je misschien na het typen de rapportage nog voor aan de cliënt  of je bespreekt het wellicht helemaal niet met de cliënt. Dit verhoogd de transparantie naar de cliënt en de cliënt heeft meer verantwoordelijkheid over zijn of haar eigen zorgproces. </a:t>
            </a:r>
          </a:p>
        </p:txBody>
      </p:sp>
    </p:spTree>
    <p:extLst>
      <p:ext uri="{BB962C8B-B14F-4D97-AF65-F5344CB8AC3E}">
        <p14:creationId xmlns:p14="http://schemas.microsoft.com/office/powerpoint/2010/main" val="172892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Sta stil bij het belang van betrekken cliënt en/of vertegenwoordiger bij het rapportageproces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74547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Montserrat"/>
              <a:buNone/>
              <a:defRPr sz="5200" b="0" i="0">
                <a:latin typeface="Attendi Alaska" pitchFamily="2" charset="77"/>
                <a:ea typeface="Attendi Alaska" pitchFamily="2" charset="77"/>
                <a:cs typeface="Attendi Alaska" pitchFamily="2" charset="77"/>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Montserrat"/>
              <a:buNone/>
              <a:defRPr sz="2800" b="0" i="0">
                <a:latin typeface="Attendi Alaska" pitchFamily="2" charset="77"/>
                <a:ea typeface="Attendi Alaska" pitchFamily="2" charset="77"/>
                <a:cs typeface="Attendi Alaska" pitchFamily="2" charset="77"/>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Attendi Alaska"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Attendi Alaska"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Attendi Alaska"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Attendi Alaska"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b="0" i="0">
                <a:latin typeface="Attendi Alaska" pitchFamily="2" charset="77"/>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b="0" i="0">
                <a:latin typeface="Attendi Alaska"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b="0" i="0">
                <a:latin typeface="Attendi Alaska" pitchFamily="2" charset="77"/>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b="0" i="0">
                <a:latin typeface="Attendi Alaska" pitchFamily="2" charset="77"/>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b="0" i="0">
                <a:latin typeface="Attendi Alaska" pitchFamily="2" charset="77"/>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b="0" i="0">
                <a:latin typeface="Attendi Alaska" pitchFamily="2" charset="77"/>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b="0" i="0">
                <a:latin typeface="Attendi Alaska" pitchFamily="2" charset="77"/>
              </a:defRPr>
            </a:lvl1pPr>
          </a:lstStyle>
          <a:p>
            <a:endParaRPr dirty="0"/>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b="0" i="0">
                <a:latin typeface="Attendi Alaska" pitchFamily="2" charset="77"/>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b="0" i="0">
                <a:latin typeface="Attendi Alaska" pitchFamily="2" charset="77"/>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dirty="0"/>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ttendi Alaska" pitchFamily="2" charset="77"/>
          <a:ea typeface="Attendi Alaska"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ttendi Alaska" pitchFamily="2" charset="77"/>
          <a:ea typeface="Attendi Alaska"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help.attendi.nl/"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www.venvn.nl/media/w02buck0/v-vn-richtlijn-verslaglegging.pdf"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6551"/>
        </a:solidFill>
        <a:effectLst/>
      </p:bgPr>
    </p:bg>
    <p:spTree>
      <p:nvGrpSpPr>
        <p:cNvPr id="1" name="Shape 53"/>
        <p:cNvGrpSpPr/>
        <p:nvPr/>
      </p:nvGrpSpPr>
      <p:grpSpPr>
        <a:xfrm>
          <a:off x="0" y="0"/>
          <a:ext cx="0" cy="0"/>
          <a:chOff x="0" y="0"/>
          <a:chExt cx="0" cy="0"/>
        </a:xfrm>
      </p:grpSpPr>
      <p:sp>
        <p:nvSpPr>
          <p:cNvPr id="3" name="TextBox 2">
            <a:extLst>
              <a:ext uri="{FF2B5EF4-FFF2-40B4-BE49-F238E27FC236}">
                <a16:creationId xmlns:a16="http://schemas.microsoft.com/office/drawing/2014/main" id="{2A291E4E-4DA4-BFB6-32C8-A0B4381881D9}"/>
              </a:ext>
            </a:extLst>
          </p:cNvPr>
          <p:cNvSpPr txBox="1"/>
          <p:nvPr/>
        </p:nvSpPr>
        <p:spPr>
          <a:xfrm>
            <a:off x="573692" y="2056579"/>
            <a:ext cx="4279662" cy="1569660"/>
          </a:xfrm>
          <a:prstGeom prst="rect">
            <a:avLst/>
          </a:prstGeom>
          <a:noFill/>
        </p:spPr>
        <p:txBody>
          <a:bodyPr wrap="square" rtlCol="0">
            <a:spAutoFit/>
          </a:bodyPr>
          <a:lstStyle/>
          <a:p>
            <a:r>
              <a:rPr lang="nl-NL" sz="3200" dirty="0">
                <a:solidFill>
                  <a:srgbClr val="FF90F0"/>
                </a:solidFill>
                <a:latin typeface="Attendi Alaska Medium" pitchFamily="2" charset="77"/>
              </a:rPr>
              <a:t>Workshop Spraakgestuurd rapporteren</a:t>
            </a:r>
            <a:endParaRPr lang="en-NL" sz="3200" dirty="0">
              <a:solidFill>
                <a:srgbClr val="FF90F0"/>
              </a:solidFill>
              <a:latin typeface="Attendi Alaska Medium" pitchFamily="2" charset="77"/>
            </a:endParaRPr>
          </a:p>
        </p:txBody>
      </p:sp>
      <p:pic>
        <p:nvPicPr>
          <p:cNvPr id="7" name="Picture 6" descr="A pink letters on a black background&#10;&#10;Description automatically generated with medium confidence">
            <a:extLst>
              <a:ext uri="{FF2B5EF4-FFF2-40B4-BE49-F238E27FC236}">
                <a16:creationId xmlns:a16="http://schemas.microsoft.com/office/drawing/2014/main" id="{EE0EF1D4-351E-997D-6D17-723D0DBE2E50}"/>
              </a:ext>
            </a:extLst>
          </p:cNvPr>
          <p:cNvPicPr>
            <a:picLocks noChangeAspect="1"/>
          </p:cNvPicPr>
          <p:nvPr/>
        </p:nvPicPr>
        <p:blipFill>
          <a:blip r:embed="rId3"/>
          <a:stretch>
            <a:fillRect/>
          </a:stretch>
        </p:blipFill>
        <p:spPr>
          <a:xfrm>
            <a:off x="311700" y="577026"/>
            <a:ext cx="3297115" cy="517464"/>
          </a:xfrm>
          <a:prstGeom prst="rect">
            <a:avLst/>
          </a:prstGeom>
        </p:spPr>
      </p:pic>
      <p:pic>
        <p:nvPicPr>
          <p:cNvPr id="10" name="Picture 9" descr="A picture containing creativity&#10;&#10;Description automatically generated">
            <a:extLst>
              <a:ext uri="{FF2B5EF4-FFF2-40B4-BE49-F238E27FC236}">
                <a16:creationId xmlns:a16="http://schemas.microsoft.com/office/drawing/2014/main" id="{22ACF7B2-17D1-BF6D-2F9A-7E91BF4556D6}"/>
              </a:ext>
            </a:extLst>
          </p:cNvPr>
          <p:cNvPicPr>
            <a:picLocks noChangeAspect="1"/>
          </p:cNvPicPr>
          <p:nvPr/>
        </p:nvPicPr>
        <p:blipFill>
          <a:blip r:embed="rId4"/>
          <a:stretch>
            <a:fillRect/>
          </a:stretch>
        </p:blipFill>
        <p:spPr>
          <a:xfrm>
            <a:off x="252773" y="4773393"/>
            <a:ext cx="320919" cy="1488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23220"/>
          </a:xfrm>
          <a:prstGeom prst="rect">
            <a:avLst/>
          </a:prstGeom>
          <a:noFill/>
        </p:spPr>
        <p:txBody>
          <a:bodyPr wrap="square" rtlCol="0">
            <a:spAutoFit/>
          </a:bodyPr>
          <a:lstStyle/>
          <a:p>
            <a:r>
              <a:rPr lang="nl-NL" sz="2800" dirty="0">
                <a:solidFill>
                  <a:srgbClr val="0B6551"/>
                </a:solidFill>
                <a:latin typeface="Attendi Alaska Medium" pitchFamily="2" charset="77"/>
              </a:rPr>
              <a:t>Rapporteren in het bijzijn van de cliënt</a:t>
            </a:r>
            <a:endParaRPr lang="en-NL" sz="28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B90374D3-D366-0A01-D198-8E0480F6ADAE}"/>
              </a:ext>
            </a:extLst>
          </p:cNvPr>
          <p:cNvSpPr txBox="1"/>
          <p:nvPr/>
        </p:nvSpPr>
        <p:spPr>
          <a:xfrm>
            <a:off x="311699" y="1651296"/>
            <a:ext cx="4675478" cy="1998817"/>
          </a:xfrm>
          <a:prstGeom prst="rect">
            <a:avLst/>
          </a:prstGeom>
          <a:noFill/>
        </p:spPr>
        <p:txBody>
          <a:bodyPr wrap="square" rtlCol="0">
            <a:spAutoFit/>
          </a:bodyPr>
          <a:lstStyle/>
          <a:p>
            <a:pPr marL="285750" lvl="2"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Als je voor de eerste keer naar een cliënt gaat, hoe pak je dat aan?</a:t>
            </a:r>
          </a:p>
          <a:p>
            <a:pPr marL="285750" lvl="2"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Wat als een cliënt bijvoorbeeld dementie heeft? Kan je dit dan wel doen?</a:t>
            </a:r>
          </a:p>
          <a:p>
            <a:pPr marL="285750" lvl="2"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Hoe zit het met privacy? Wat als de cliënt bezoek heeft?</a:t>
            </a:r>
          </a:p>
          <a:p>
            <a:pPr marL="285750" lvl="2"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Als de cliënt erdoorheen praat, wordt dit dan overgenomen door de oplossing?</a:t>
            </a:r>
          </a:p>
        </p:txBody>
      </p:sp>
      <p:pic>
        <p:nvPicPr>
          <p:cNvPr id="3" name="Picture 2" descr="A green and black wave&#10;&#10;Description automatically generated with low confidence">
            <a:extLst>
              <a:ext uri="{FF2B5EF4-FFF2-40B4-BE49-F238E27FC236}">
                <a16:creationId xmlns:a16="http://schemas.microsoft.com/office/drawing/2014/main" id="{750BF8B9-3BEB-A9B2-FAD6-3BB82D066F3B}"/>
              </a:ext>
            </a:extLst>
          </p:cNvPr>
          <p:cNvPicPr>
            <a:picLocks noChangeAspect="1"/>
          </p:cNvPicPr>
          <p:nvPr/>
        </p:nvPicPr>
        <p:blipFill>
          <a:blip r:embed="rId3"/>
          <a:stretch>
            <a:fillRect/>
          </a:stretch>
        </p:blipFill>
        <p:spPr>
          <a:xfrm>
            <a:off x="248966" y="4814535"/>
            <a:ext cx="320919" cy="148832"/>
          </a:xfrm>
          <a:prstGeom prst="rect">
            <a:avLst/>
          </a:prstGeom>
        </p:spPr>
      </p:pic>
      <p:pic>
        <p:nvPicPr>
          <p:cNvPr id="4" name="Afbeelding 3" descr="Afbeelding met persoon, kleding, Menselijk gezicht, overdekt&#10;&#10;Automatisch gegenereerde beschrijving">
            <a:extLst>
              <a:ext uri="{FF2B5EF4-FFF2-40B4-BE49-F238E27FC236}">
                <a16:creationId xmlns:a16="http://schemas.microsoft.com/office/drawing/2014/main" id="{3D1E383F-4A51-7AEC-81AC-84BA505BD442}"/>
              </a:ext>
            </a:extLst>
          </p:cNvPr>
          <p:cNvPicPr>
            <a:picLocks noChangeAspect="1"/>
          </p:cNvPicPr>
          <p:nvPr/>
        </p:nvPicPr>
        <p:blipFill>
          <a:blip r:embed="rId4">
            <a:alphaModFix/>
          </a:blip>
          <a:stretch>
            <a:fillRect/>
          </a:stretch>
        </p:blipFill>
        <p:spPr>
          <a:xfrm>
            <a:off x="5226381" y="1587232"/>
            <a:ext cx="3605917" cy="2403944"/>
          </a:xfrm>
          <a:prstGeom prst="roundRect">
            <a:avLst/>
          </a:prstGeom>
        </p:spPr>
      </p:pic>
    </p:spTree>
    <p:extLst>
      <p:ext uri="{BB962C8B-B14F-4D97-AF65-F5344CB8AC3E}">
        <p14:creationId xmlns:p14="http://schemas.microsoft.com/office/powerpoint/2010/main" val="362694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621843" cy="523220"/>
          </a:xfrm>
          <a:prstGeom prst="rect">
            <a:avLst/>
          </a:prstGeom>
          <a:noFill/>
        </p:spPr>
        <p:txBody>
          <a:bodyPr wrap="square" rtlCol="0">
            <a:spAutoFit/>
          </a:bodyPr>
          <a:lstStyle/>
          <a:p>
            <a:r>
              <a:rPr lang="nl-NL" sz="2800" dirty="0">
                <a:solidFill>
                  <a:srgbClr val="0B6551"/>
                </a:solidFill>
                <a:latin typeface="Attendi Alaska Medium" pitchFamily="2" charset="77"/>
              </a:rPr>
              <a:t>Wat kan het je team opleveren?</a:t>
            </a:r>
            <a:endParaRPr lang="nl-NL" sz="18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788F4D6B-E6A3-B32A-D286-BD7168D5AF80}"/>
              </a:ext>
            </a:extLst>
          </p:cNvPr>
          <p:cNvSpPr txBox="1"/>
          <p:nvPr/>
        </p:nvSpPr>
        <p:spPr>
          <a:xfrm>
            <a:off x="311700" y="1197916"/>
            <a:ext cx="8416090" cy="2264979"/>
          </a:xfrm>
          <a:prstGeom prst="rect">
            <a:avLst/>
          </a:prstGeom>
          <a:noFill/>
        </p:spPr>
        <p:txBody>
          <a:bodyPr wrap="square" rtlCol="0">
            <a:spAutoFit/>
          </a:bodyPr>
          <a:lstStyle/>
          <a:p>
            <a:pPr marL="285750" indent="-285750">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Meer werkplezier door besparing van tijd</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Completere en goed leesbare rapportages</a:t>
            </a:r>
          </a:p>
          <a:p>
            <a:pPr marL="285750" indent="-285750">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Meer transparantie en autonomie voor de cliënt</a:t>
            </a:r>
          </a:p>
          <a:p>
            <a:pPr marL="285750" indent="-285750">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Eenduidig rapporteren middels de SOEP-Methode</a:t>
            </a:r>
          </a:p>
          <a:p>
            <a:pPr>
              <a:lnSpc>
                <a:spcPct val="150000"/>
              </a:lnSpc>
              <a:buClr>
                <a:srgbClr val="FF52E9"/>
              </a:buClr>
            </a:pPr>
            <a:endParaRPr lang="nl-NL" sz="1600" dirty="0">
              <a:solidFill>
                <a:schemeClr val="tx1"/>
              </a:solidFill>
              <a:latin typeface="Attendi Alaska" pitchFamily="2" charset="77"/>
            </a:endParaRPr>
          </a:p>
          <a:p>
            <a:pPr algn="l">
              <a:lnSpc>
                <a:spcPct val="150000"/>
              </a:lnSpc>
              <a:buClr>
                <a:srgbClr val="FF52E9"/>
              </a:buClr>
            </a:pPr>
            <a:endParaRPr lang="nl-NL" sz="1600" dirty="0">
              <a:solidFill>
                <a:schemeClr val="tx1"/>
              </a:solidFill>
              <a:latin typeface="Attendi Alaska" pitchFamily="2" charset="77"/>
            </a:endParaRPr>
          </a:p>
        </p:txBody>
      </p:sp>
      <p:pic>
        <p:nvPicPr>
          <p:cNvPr id="3" name="Picture 2" descr="A green and black wave&#10;&#10;Description automatically generated with low confidence">
            <a:extLst>
              <a:ext uri="{FF2B5EF4-FFF2-40B4-BE49-F238E27FC236}">
                <a16:creationId xmlns:a16="http://schemas.microsoft.com/office/drawing/2014/main" id="{4CCB6AE6-7C31-BF0F-69CD-F89F2047ACB7}"/>
              </a:ext>
            </a:extLst>
          </p:cNvPr>
          <p:cNvPicPr>
            <a:picLocks noChangeAspect="1"/>
          </p:cNvPicPr>
          <p:nvPr/>
        </p:nvPicPr>
        <p:blipFill>
          <a:blip r:embed="rId3"/>
          <a:stretch>
            <a:fillRect/>
          </a:stretch>
        </p:blipFill>
        <p:spPr>
          <a:xfrm>
            <a:off x="248966" y="4814535"/>
            <a:ext cx="320919" cy="148832"/>
          </a:xfrm>
          <a:prstGeom prst="rect">
            <a:avLst/>
          </a:prstGeom>
        </p:spPr>
      </p:pic>
    </p:spTree>
    <p:extLst>
      <p:ext uri="{BB962C8B-B14F-4D97-AF65-F5344CB8AC3E}">
        <p14:creationId xmlns:p14="http://schemas.microsoft.com/office/powerpoint/2010/main" val="86321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Rol van een super user </a:t>
            </a:r>
            <a:endParaRPr lang="en-NL" sz="3200" dirty="0">
              <a:solidFill>
                <a:srgbClr val="FF90F0"/>
              </a:solidFill>
              <a:latin typeface="Attendi Alaska Medium" pitchFamily="2" charset="77"/>
            </a:endParaRPr>
          </a:p>
        </p:txBody>
      </p:sp>
      <p:pic>
        <p:nvPicPr>
          <p:cNvPr id="7" name="Afbeelding 6">
            <a:extLst>
              <a:ext uri="{FF2B5EF4-FFF2-40B4-BE49-F238E27FC236}">
                <a16:creationId xmlns:a16="http://schemas.microsoft.com/office/drawing/2014/main" id="{2BA3BAD3-C5E6-2661-22BB-03A7B58A9F9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86398" y="1277820"/>
            <a:ext cx="3327386" cy="2868638"/>
          </a:xfrm>
          <a:prstGeom prst="rect">
            <a:avLst/>
          </a:prstGeom>
          <a:noFill/>
          <a:ln>
            <a:noFill/>
          </a:ln>
        </p:spPr>
      </p:pic>
      <p:pic>
        <p:nvPicPr>
          <p:cNvPr id="2" name="Picture 3" descr="A picture containing creativity&#10;&#10;Description automatically generated">
            <a:extLst>
              <a:ext uri="{FF2B5EF4-FFF2-40B4-BE49-F238E27FC236}">
                <a16:creationId xmlns:a16="http://schemas.microsoft.com/office/drawing/2014/main" id="{9A3143C1-EF25-050D-F72C-E83DDFF660D9}"/>
              </a:ext>
            </a:extLst>
          </p:cNvPr>
          <p:cNvPicPr>
            <a:picLocks noChangeAspect="1"/>
          </p:cNvPicPr>
          <p:nvPr/>
        </p:nvPicPr>
        <p:blipFill>
          <a:blip r:embed="rId5"/>
          <a:stretch>
            <a:fillRect/>
          </a:stretch>
        </p:blipFill>
        <p:spPr>
          <a:xfrm>
            <a:off x="252773" y="4773393"/>
            <a:ext cx="320919" cy="148832"/>
          </a:xfrm>
          <a:prstGeom prst="rect">
            <a:avLst/>
          </a:prstGeom>
        </p:spPr>
      </p:pic>
    </p:spTree>
    <p:extLst>
      <p:ext uri="{BB962C8B-B14F-4D97-AF65-F5344CB8AC3E}">
        <p14:creationId xmlns:p14="http://schemas.microsoft.com/office/powerpoint/2010/main" val="427576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Introductie in het team </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311699" y="2095097"/>
            <a:ext cx="1724973" cy="1241012"/>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Kondig de start aan en wijs op</a:t>
              </a:r>
            </a:p>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Online scholing</a:t>
              </a:r>
              <a:endParaRPr lang="nl-NL" sz="1400" b="1" kern="1200" noProof="0" dirty="0">
                <a:solidFill>
                  <a:srgbClr val="FF90F0"/>
                </a:solidFill>
                <a:latin typeface="Attendi Alaska" pitchFamily="2" charset="77"/>
              </a:endParaRP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3529930" y="2095097"/>
            <a:ext cx="1724973" cy="1241012"/>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Laat het zien</a:t>
              </a:r>
              <a:endParaRPr lang="nl-NL" sz="1400" b="1" kern="1200" noProof="0" dirty="0">
                <a:solidFill>
                  <a:srgbClr val="FF90F0"/>
                </a:solidFill>
                <a:latin typeface="Attendi Alaska" pitchFamily="2" charset="77"/>
              </a:endParaRPr>
            </a:p>
          </p:txBody>
        </p:sp>
      </p:grpSp>
      <p:grpSp>
        <p:nvGrpSpPr>
          <p:cNvPr id="11" name="Groep 10">
            <a:extLst>
              <a:ext uri="{FF2B5EF4-FFF2-40B4-BE49-F238E27FC236}">
                <a16:creationId xmlns:a16="http://schemas.microsoft.com/office/drawing/2014/main" id="{4CBC2441-F7A1-573E-8361-36A72119D2A6}"/>
              </a:ext>
            </a:extLst>
          </p:cNvPr>
          <p:cNvGrpSpPr/>
          <p:nvPr/>
        </p:nvGrpSpPr>
        <p:grpSpPr>
          <a:xfrm>
            <a:off x="6762368" y="2095098"/>
            <a:ext cx="1724973" cy="1241012"/>
            <a:chOff x="7892" y="726928"/>
            <a:chExt cx="2359111" cy="1415467"/>
          </a:xfrm>
          <a:solidFill>
            <a:schemeClr val="bg1"/>
          </a:solidFill>
        </p:grpSpPr>
        <p:sp>
          <p:nvSpPr>
            <p:cNvPr id="12" name="Afgeronde rechthoek 11">
              <a:extLst>
                <a:ext uri="{FF2B5EF4-FFF2-40B4-BE49-F238E27FC236}">
                  <a16:creationId xmlns:a16="http://schemas.microsoft.com/office/drawing/2014/main" id="{90209F22-0B26-A0C4-CFFB-6DC9897004B6}"/>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3" name="Afgeronde rechthoek 4">
              <a:extLst>
                <a:ext uri="{FF2B5EF4-FFF2-40B4-BE49-F238E27FC236}">
                  <a16:creationId xmlns:a16="http://schemas.microsoft.com/office/drawing/2014/main" id="{ECF3C786-4EA6-6539-52E0-07BA877BBBD6}"/>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Bespreek de voordelen</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2406488" y="264746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 links 17">
            <a:extLst>
              <a:ext uri="{FF2B5EF4-FFF2-40B4-BE49-F238E27FC236}">
                <a16:creationId xmlns:a16="http://schemas.microsoft.com/office/drawing/2014/main" id="{7BE3D474-1C42-E1D3-1208-89C0872EE76A}"/>
              </a:ext>
            </a:extLst>
          </p:cNvPr>
          <p:cNvSpPr/>
          <p:nvPr/>
        </p:nvSpPr>
        <p:spPr>
          <a:xfrm>
            <a:off x="5616774" y="264746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3" descr="A picture containing creativity&#10;&#10;Description automatically generated">
            <a:extLst>
              <a:ext uri="{FF2B5EF4-FFF2-40B4-BE49-F238E27FC236}">
                <a16:creationId xmlns:a16="http://schemas.microsoft.com/office/drawing/2014/main" id="{272F8AC0-519E-C2A3-9574-7D91A8B7E073}"/>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1484206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Aan de slag met het team</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413232" y="1568629"/>
            <a:ext cx="1823694" cy="1985733"/>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noProof="0" dirty="0">
                  <a:solidFill>
                    <a:srgbClr val="FF90F0"/>
                  </a:solidFill>
                  <a:latin typeface="Attendi Alaska" pitchFamily="2" charset="77"/>
                </a:rPr>
                <a:t>Wijs op </a:t>
              </a:r>
              <a:r>
                <a:rPr lang="nl-NL" b="1" kern="1200" dirty="0">
                  <a:solidFill>
                    <a:srgbClr val="FF90F0"/>
                  </a:solidFill>
                  <a:latin typeface="Attendi Alaska" pitchFamily="2" charset="77"/>
                </a:rPr>
                <a:t>korte filmpjes</a:t>
              </a:r>
              <a:endParaRPr lang="nl-NL" b="1" kern="1200" noProof="0" dirty="0">
                <a:solidFill>
                  <a:srgbClr val="FF90F0"/>
                </a:solidFill>
                <a:latin typeface="Attendi Alaska" pitchFamily="2" charset="77"/>
              </a:endParaRP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3760691" y="1589136"/>
            <a:ext cx="1797270" cy="1965226"/>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noProof="0" dirty="0">
                  <a:solidFill>
                    <a:srgbClr val="FF90F0"/>
                  </a:solidFill>
                  <a:latin typeface="Attendi Alaska" pitchFamily="2" charset="77"/>
                </a:rPr>
                <a:t>Voorbeelden en ambassadeurs</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2670763" y="2444977"/>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6952162" y="1569230"/>
            <a:ext cx="1759595" cy="1940253"/>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nl-NL" sz="1400" kern="1200" noProof="0" dirty="0">
                <a:solidFill>
                  <a:srgbClr val="FF90F0"/>
                </a:solidFill>
                <a:latin typeface="Attendi Alaska" pitchFamily="2" charset="77"/>
              </a:endParaRPr>
            </a:p>
          </p:txBody>
        </p:sp>
      </p:grpSp>
      <p:sp>
        <p:nvSpPr>
          <p:cNvPr id="19" name="Pijl links 18">
            <a:extLst>
              <a:ext uri="{FF2B5EF4-FFF2-40B4-BE49-F238E27FC236}">
                <a16:creationId xmlns:a16="http://schemas.microsoft.com/office/drawing/2014/main" id="{179B4540-2980-79DF-F1A0-A565A2E63B7A}"/>
              </a:ext>
            </a:extLst>
          </p:cNvPr>
          <p:cNvSpPr/>
          <p:nvPr/>
        </p:nvSpPr>
        <p:spPr>
          <a:xfrm>
            <a:off x="5957727" y="2457462"/>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252773" y="4773393"/>
            <a:ext cx="320919" cy="148832"/>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7101101" y="2150269"/>
            <a:ext cx="1461716" cy="867930"/>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Ondersteun collega’s die dat nodig hebben</a:t>
            </a:r>
          </a:p>
        </p:txBody>
      </p:sp>
    </p:spTree>
    <p:extLst>
      <p:ext uri="{BB962C8B-B14F-4D97-AF65-F5344CB8AC3E}">
        <p14:creationId xmlns:p14="http://schemas.microsoft.com/office/powerpoint/2010/main" val="2579883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Aan de slag met het team</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1377328" y="1578883"/>
            <a:ext cx="1823694" cy="1985733"/>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Evalueer met het team</a:t>
              </a:r>
              <a:endParaRPr lang="nl-NL" b="1" kern="1200" noProof="0" dirty="0">
                <a:solidFill>
                  <a:srgbClr val="FF90F0"/>
                </a:solidFill>
                <a:latin typeface="Attendi Alaska" pitchFamily="2" charset="77"/>
              </a:endParaRPr>
            </a:p>
          </p:txBody>
        </p:sp>
      </p:grpSp>
      <p:sp>
        <p:nvSpPr>
          <p:cNvPr id="17" name="Pijl links 16">
            <a:extLst>
              <a:ext uri="{FF2B5EF4-FFF2-40B4-BE49-F238E27FC236}">
                <a16:creationId xmlns:a16="http://schemas.microsoft.com/office/drawing/2014/main" id="{215AFA49-501D-1610-5655-46BFEE2A3CB5}"/>
              </a:ext>
            </a:extLst>
          </p:cNvPr>
          <p:cNvSpPr/>
          <p:nvPr/>
        </p:nvSpPr>
        <p:spPr>
          <a:xfrm>
            <a:off x="3894451" y="241561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5341506" y="1555949"/>
            <a:ext cx="1759595" cy="1940253"/>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nl-NL" sz="1400" kern="1200" noProof="0" dirty="0">
                <a:solidFill>
                  <a:srgbClr val="FF90F0"/>
                </a:solidFill>
                <a:latin typeface="Attendi Alaska" pitchFamily="2" charset="77"/>
              </a:endParaRPr>
            </a:p>
          </p:txBody>
        </p:sp>
      </p:gr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252773" y="4773393"/>
            <a:ext cx="320919" cy="148832"/>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5490445" y="2286009"/>
            <a:ext cx="1461716" cy="480131"/>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Vier succes met het team</a:t>
            </a:r>
          </a:p>
        </p:txBody>
      </p:sp>
    </p:spTree>
    <p:extLst>
      <p:ext uri="{BB962C8B-B14F-4D97-AF65-F5344CB8AC3E}">
        <p14:creationId xmlns:p14="http://schemas.microsoft.com/office/powerpoint/2010/main" val="1699671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409425" y="345401"/>
            <a:ext cx="5705115" cy="584775"/>
          </a:xfrm>
          <a:prstGeom prst="rect">
            <a:avLst/>
          </a:prstGeom>
          <a:noFill/>
        </p:spPr>
        <p:txBody>
          <a:bodyPr wrap="square" rtlCol="0">
            <a:spAutoFit/>
          </a:bodyPr>
          <a:lstStyle/>
          <a:p>
            <a:r>
              <a:rPr lang="nl-NL" sz="3200" dirty="0">
                <a:solidFill>
                  <a:srgbClr val="0B6551"/>
                </a:solidFill>
                <a:latin typeface="Attendi Alaska Medium" pitchFamily="2" charset="77"/>
              </a:rPr>
              <a:t>Praktische informatie </a:t>
            </a:r>
            <a:endParaRPr lang="en-NL" sz="3200" dirty="0">
              <a:solidFill>
                <a:srgbClr val="0B6551"/>
              </a:solidFill>
              <a:latin typeface="Attendi Alaska Medium" pitchFamily="2" charset="77"/>
            </a:endParaRPr>
          </a:p>
        </p:txBody>
      </p:sp>
      <p:sp>
        <p:nvSpPr>
          <p:cNvPr id="5" name="Tekstvak 4">
            <a:extLst>
              <a:ext uri="{FF2B5EF4-FFF2-40B4-BE49-F238E27FC236}">
                <a16:creationId xmlns:a16="http://schemas.microsoft.com/office/drawing/2014/main" id="{0C6EB903-06C3-A797-971D-0805DEF11EE4}"/>
              </a:ext>
            </a:extLst>
          </p:cNvPr>
          <p:cNvSpPr txBox="1"/>
          <p:nvPr/>
        </p:nvSpPr>
        <p:spPr>
          <a:xfrm>
            <a:off x="481839" y="1133418"/>
            <a:ext cx="7654677" cy="2612831"/>
          </a:xfrm>
          <a:prstGeom prst="rect">
            <a:avLst/>
          </a:prstGeom>
          <a:noFill/>
        </p:spPr>
        <p:txBody>
          <a:bodyPr wrap="square" rtlCol="0">
            <a:spAutoFit/>
          </a:bodyPr>
          <a:lstStyle/>
          <a:p>
            <a:pPr marL="285750" indent="-285750">
              <a:lnSpc>
                <a:spcPct val="200000"/>
              </a:lnSpc>
              <a:buClr>
                <a:srgbClr val="0B6551"/>
              </a:buClr>
              <a:buFont typeface="Wingdings" pitchFamily="2" charset="2"/>
              <a:buChar char="v"/>
            </a:pPr>
            <a:r>
              <a:rPr lang="nl-NL" dirty="0">
                <a:solidFill>
                  <a:schemeClr val="tx1"/>
                </a:solidFill>
                <a:latin typeface="Attendi Alaska" pitchFamily="2" charset="77"/>
              </a:rPr>
              <a:t>Van start met spraakgestuurd rapporteren vanaf vandaag</a:t>
            </a:r>
          </a:p>
          <a:p>
            <a:pPr marL="285750" indent="-285750">
              <a:lnSpc>
                <a:spcPct val="200000"/>
              </a:lnSpc>
              <a:buClr>
                <a:srgbClr val="0B6551"/>
              </a:buClr>
              <a:buFont typeface="Wingdings" pitchFamily="2" charset="2"/>
              <a:buChar char="v"/>
            </a:pPr>
            <a:r>
              <a:rPr lang="nl-NL" dirty="0">
                <a:solidFill>
                  <a:schemeClr val="tx1"/>
                </a:solidFill>
                <a:latin typeface="Attendi Alaska" pitchFamily="2" charset="77"/>
              </a:rPr>
              <a:t>Antwoorden op je vragen of tips nodig? Kijk op </a:t>
            </a:r>
            <a:r>
              <a:rPr lang="nl-NL" dirty="0">
                <a:solidFill>
                  <a:srgbClr val="0B6551"/>
                </a:solidFill>
                <a:latin typeface="Attendi Alaska" pitchFamily="2" charset="77"/>
                <a:hlinkClick r:id="rId3">
                  <a:extLst>
                    <a:ext uri="{A12FA001-AC4F-418D-AE19-62706E023703}">
                      <ahyp:hlinkClr xmlns:ahyp="http://schemas.microsoft.com/office/drawing/2018/hyperlinkcolor" val="tx"/>
                    </a:ext>
                  </a:extLst>
                </a:hlinkClick>
              </a:rPr>
              <a:t>https://help.attendi.nl</a:t>
            </a:r>
            <a:endParaRPr lang="nl-NL" dirty="0">
              <a:solidFill>
                <a:srgbClr val="0B6551"/>
              </a:solidFill>
              <a:latin typeface="Attendi Alaska" pitchFamily="2" charset="77"/>
            </a:endParaRPr>
          </a:p>
          <a:p>
            <a:pPr marL="285750" indent="-285750">
              <a:lnSpc>
                <a:spcPct val="200000"/>
              </a:lnSpc>
              <a:buClr>
                <a:srgbClr val="0B6551"/>
              </a:buClr>
              <a:buFont typeface="Wingdings" pitchFamily="2" charset="2"/>
              <a:buChar char="v"/>
            </a:pPr>
            <a:r>
              <a:rPr lang="nl-NL" dirty="0">
                <a:solidFill>
                  <a:schemeClr val="tx1"/>
                </a:solidFill>
                <a:latin typeface="Attendi Alaska" pitchFamily="2" charset="77"/>
              </a:rPr>
              <a:t>Jullie ontvangen nog:</a:t>
            </a:r>
          </a:p>
          <a:p>
            <a:pPr lvl="1">
              <a:lnSpc>
                <a:spcPct val="200000"/>
              </a:lnSpc>
              <a:buClr>
                <a:srgbClr val="0B6551"/>
              </a:buClr>
            </a:pPr>
            <a:r>
              <a:rPr lang="nl-NL" dirty="0">
                <a:solidFill>
                  <a:schemeClr val="tx1"/>
                </a:solidFill>
                <a:latin typeface="Attendi Alaska" pitchFamily="2" charset="77"/>
              </a:rPr>
              <a:t>	- Deze presentatie</a:t>
            </a:r>
          </a:p>
          <a:p>
            <a:pPr lvl="1">
              <a:lnSpc>
                <a:spcPct val="200000"/>
              </a:lnSpc>
              <a:buClr>
                <a:srgbClr val="0B6551"/>
              </a:buClr>
            </a:pPr>
            <a:r>
              <a:rPr lang="nl-NL" dirty="0">
                <a:solidFill>
                  <a:schemeClr val="tx1"/>
                </a:solidFill>
                <a:latin typeface="Attendi Alaska" pitchFamily="2" charset="77"/>
              </a:rPr>
              <a:t>	- Linkjes van video’s</a:t>
            </a:r>
          </a:p>
          <a:p>
            <a:pPr lvl="1">
              <a:lnSpc>
                <a:spcPct val="200000"/>
              </a:lnSpc>
              <a:buClr>
                <a:srgbClr val="0B6551"/>
              </a:buClr>
            </a:pPr>
            <a:r>
              <a:rPr lang="nl-NL" dirty="0">
                <a:solidFill>
                  <a:schemeClr val="tx1"/>
                </a:solidFill>
                <a:latin typeface="Attendi Alaska" pitchFamily="2" charset="77"/>
              </a:rPr>
              <a:t>	- Oefenopdrachten en </a:t>
            </a:r>
            <a:r>
              <a:rPr lang="nl-NL" dirty="0" err="1">
                <a:solidFill>
                  <a:schemeClr val="tx1"/>
                </a:solidFill>
                <a:latin typeface="Attendi Alaska" pitchFamily="2" charset="77"/>
              </a:rPr>
              <a:t>Tips&amp;Tricks</a:t>
            </a:r>
            <a:endParaRPr lang="nl-NL" dirty="0">
              <a:solidFill>
                <a:schemeClr val="tx1"/>
              </a:solidFill>
              <a:latin typeface="Attendi Alaska" pitchFamily="2" charset="77"/>
            </a:endParaRPr>
          </a:p>
        </p:txBody>
      </p:sp>
      <p:pic>
        <p:nvPicPr>
          <p:cNvPr id="6" name="Picture 2" descr="A green and black wave&#10;&#10;Description automatically generated with low confidence">
            <a:extLst>
              <a:ext uri="{FF2B5EF4-FFF2-40B4-BE49-F238E27FC236}">
                <a16:creationId xmlns:a16="http://schemas.microsoft.com/office/drawing/2014/main" id="{E4CF0D0A-F853-A48C-7558-3F16ABD05734}"/>
              </a:ext>
            </a:extLst>
          </p:cNvPr>
          <p:cNvPicPr>
            <a:picLocks noChangeAspect="1"/>
          </p:cNvPicPr>
          <p:nvPr/>
        </p:nvPicPr>
        <p:blipFill>
          <a:blip r:embed="rId4"/>
          <a:stretch>
            <a:fillRect/>
          </a:stretch>
        </p:blipFill>
        <p:spPr>
          <a:xfrm>
            <a:off x="248966" y="4814535"/>
            <a:ext cx="320919" cy="148832"/>
          </a:xfrm>
          <a:prstGeom prst="rect">
            <a:avLst/>
          </a:prstGeom>
        </p:spPr>
      </p:pic>
    </p:spTree>
    <p:extLst>
      <p:ext uri="{BB962C8B-B14F-4D97-AF65-F5344CB8AC3E}">
        <p14:creationId xmlns:p14="http://schemas.microsoft.com/office/powerpoint/2010/main" val="4064320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6551"/>
        </a:solidFill>
        <a:effectLst/>
      </p:bgPr>
    </p:bg>
    <p:spTree>
      <p:nvGrpSpPr>
        <p:cNvPr id="1" name="Shape 53"/>
        <p:cNvGrpSpPr/>
        <p:nvPr/>
      </p:nvGrpSpPr>
      <p:grpSpPr>
        <a:xfrm>
          <a:off x="0" y="0"/>
          <a:ext cx="0" cy="0"/>
          <a:chOff x="0" y="0"/>
          <a:chExt cx="0" cy="0"/>
        </a:xfrm>
      </p:grpSpPr>
      <p:sp>
        <p:nvSpPr>
          <p:cNvPr id="6" name="TextBox 5">
            <a:extLst>
              <a:ext uri="{FF2B5EF4-FFF2-40B4-BE49-F238E27FC236}">
                <a16:creationId xmlns:a16="http://schemas.microsoft.com/office/drawing/2014/main" id="{C66B8F3E-CCE9-15EB-F219-5C3384D5EB01}"/>
              </a:ext>
            </a:extLst>
          </p:cNvPr>
          <p:cNvSpPr txBox="1"/>
          <p:nvPr/>
        </p:nvSpPr>
        <p:spPr>
          <a:xfrm>
            <a:off x="325147" y="1142265"/>
            <a:ext cx="7342091" cy="1023935"/>
          </a:xfrm>
          <a:prstGeom prst="rect">
            <a:avLst/>
          </a:prstGeom>
          <a:noFill/>
        </p:spPr>
        <p:txBody>
          <a:bodyPr wrap="square" rtlCol="0">
            <a:spAutoFit/>
          </a:bodyPr>
          <a:lstStyle/>
          <a:p>
            <a:pPr marL="0" lvl="0" indent="0" algn="l" rtl="0">
              <a:lnSpc>
                <a:spcPct val="150000"/>
              </a:lnSpc>
              <a:spcBef>
                <a:spcPts val="0"/>
              </a:spcBef>
              <a:spcAft>
                <a:spcPts val="0"/>
              </a:spcAft>
              <a:buNone/>
            </a:pPr>
            <a:r>
              <a:rPr lang="nl-NL" sz="1400" dirty="0">
                <a:solidFill>
                  <a:srgbClr val="F2EFEA"/>
                </a:solidFill>
                <a:latin typeface="Attendi Alaska" pitchFamily="2" charset="77"/>
                <a:ea typeface="Montserrat"/>
                <a:cs typeface="Montserrat"/>
                <a:sym typeface="Montserrat"/>
              </a:rPr>
              <a:t>Laat het weten! </a:t>
            </a:r>
            <a:endParaRPr lang="nl-NL" dirty="0">
              <a:solidFill>
                <a:srgbClr val="F2EFEA"/>
              </a:solidFill>
              <a:latin typeface="Attendi Alaska" pitchFamily="2" charset="77"/>
              <a:ea typeface="Montserrat"/>
              <a:cs typeface="Montserrat"/>
              <a:sym typeface="Montserrat"/>
            </a:endParaRPr>
          </a:p>
          <a:p>
            <a:pPr marL="0" lvl="0" indent="0" algn="l" rtl="0">
              <a:lnSpc>
                <a:spcPct val="150000"/>
              </a:lnSpc>
              <a:spcBef>
                <a:spcPts val="0"/>
              </a:spcBef>
              <a:spcAft>
                <a:spcPts val="0"/>
              </a:spcAft>
              <a:buNone/>
            </a:pPr>
            <a:endParaRPr lang="nl-NL" dirty="0">
              <a:solidFill>
                <a:srgbClr val="F2EFEA"/>
              </a:solidFill>
              <a:latin typeface="Attendi Alaska" pitchFamily="2" charset="77"/>
              <a:ea typeface="Montserrat"/>
              <a:cs typeface="Montserrat"/>
              <a:sym typeface="Montserrat"/>
            </a:endParaRPr>
          </a:p>
          <a:p>
            <a:pPr marL="0" lvl="0" indent="0" algn="l" rtl="0">
              <a:lnSpc>
                <a:spcPct val="150000"/>
              </a:lnSpc>
              <a:spcBef>
                <a:spcPts val="0"/>
              </a:spcBef>
              <a:spcAft>
                <a:spcPts val="0"/>
              </a:spcAft>
              <a:buNone/>
            </a:pPr>
            <a:r>
              <a:rPr lang="nl-NL" dirty="0">
                <a:solidFill>
                  <a:srgbClr val="F2EFEA"/>
                </a:solidFill>
                <a:latin typeface="Attendi Alaska" pitchFamily="2" charset="77"/>
                <a:sym typeface="Montserrat"/>
              </a:rPr>
              <a:t>Via [MAIL]</a:t>
            </a:r>
            <a:endParaRPr lang="nl-NL" u="sng" dirty="0">
              <a:solidFill>
                <a:srgbClr val="F2EFEA"/>
              </a:solidFill>
              <a:latin typeface="Attendi Alaska" pitchFamily="2" charset="77"/>
              <a:sym typeface="Montserrat"/>
            </a:endParaRPr>
          </a:p>
        </p:txBody>
      </p:sp>
      <p:sp>
        <p:nvSpPr>
          <p:cNvPr id="8" name="TextBox 7">
            <a:extLst>
              <a:ext uri="{FF2B5EF4-FFF2-40B4-BE49-F238E27FC236}">
                <a16:creationId xmlns:a16="http://schemas.microsoft.com/office/drawing/2014/main" id="{67E2FD71-F0FE-ACC5-6B5B-1CAEF835429D}"/>
              </a:ext>
            </a:extLst>
          </p:cNvPr>
          <p:cNvSpPr txBox="1"/>
          <p:nvPr/>
        </p:nvSpPr>
        <p:spPr>
          <a:xfrm>
            <a:off x="325147" y="395927"/>
            <a:ext cx="5204012" cy="584775"/>
          </a:xfrm>
          <a:prstGeom prst="rect">
            <a:avLst/>
          </a:prstGeom>
          <a:noFill/>
        </p:spPr>
        <p:txBody>
          <a:bodyPr wrap="square" rtlCol="0">
            <a:spAutoFit/>
          </a:bodyPr>
          <a:lstStyle/>
          <a:p>
            <a:r>
              <a:rPr lang="nl-NL" sz="3200" dirty="0">
                <a:solidFill>
                  <a:srgbClr val="FF90F0"/>
                </a:solidFill>
                <a:latin typeface="Attendi Alaska Medium" pitchFamily="2" charset="77"/>
              </a:rPr>
              <a:t>Ervaringen of feedback?</a:t>
            </a:r>
            <a:endParaRPr lang="en-NL" sz="3200" dirty="0">
              <a:solidFill>
                <a:srgbClr val="FF90F0"/>
              </a:solidFill>
              <a:latin typeface="Attendi Alaska Medium" pitchFamily="2" charset="77"/>
            </a:endParaRPr>
          </a:p>
        </p:txBody>
      </p:sp>
      <p:pic>
        <p:nvPicPr>
          <p:cNvPr id="3" name="Picture 2" descr="A picture containing creativity&#10;&#10;Description automatically generated">
            <a:extLst>
              <a:ext uri="{FF2B5EF4-FFF2-40B4-BE49-F238E27FC236}">
                <a16:creationId xmlns:a16="http://schemas.microsoft.com/office/drawing/2014/main" id="{CFE8EC17-E94D-B129-A47F-CE18627C4680}"/>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81139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700" y="371532"/>
            <a:ext cx="5204012" cy="646331"/>
          </a:xfrm>
          <a:prstGeom prst="rect">
            <a:avLst/>
          </a:prstGeom>
          <a:noFill/>
        </p:spPr>
        <p:txBody>
          <a:bodyPr wrap="square" rtlCol="0">
            <a:spAutoFit/>
          </a:bodyPr>
          <a:lstStyle/>
          <a:p>
            <a:r>
              <a:rPr lang="nl-NL" sz="3600" dirty="0">
                <a:solidFill>
                  <a:srgbClr val="0B6551"/>
                </a:solidFill>
                <a:latin typeface="Attendi Alaska Medium" pitchFamily="2" charset="77"/>
              </a:rPr>
              <a:t>Agenda</a:t>
            </a:r>
            <a:endParaRPr lang="en-NL" sz="36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788F4D6B-E6A3-B32A-D286-BD7168D5AF80}"/>
              </a:ext>
            </a:extLst>
          </p:cNvPr>
          <p:cNvSpPr txBox="1"/>
          <p:nvPr/>
        </p:nvSpPr>
        <p:spPr>
          <a:xfrm>
            <a:off x="311699" y="1197916"/>
            <a:ext cx="8636915" cy="2634311"/>
          </a:xfrm>
          <a:prstGeom prst="rect">
            <a:avLst/>
          </a:prstGeom>
          <a:noFill/>
        </p:spPr>
        <p:txBody>
          <a:bodyPr wrap="square" rtlCol="0">
            <a:spAutoFit/>
          </a:bodyPr>
          <a:lstStyle/>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Spraakgestuurd rapporteren in de Ons Dossier app en het Webdossier van </a:t>
            </a:r>
            <a:r>
              <a:rPr lang="nl-NL" sz="1600" dirty="0" err="1">
                <a:solidFill>
                  <a:schemeClr val="tx1"/>
                </a:solidFill>
                <a:latin typeface="Attendi Alaska" pitchFamily="2" charset="77"/>
              </a:rPr>
              <a:t>Nedap</a:t>
            </a:r>
            <a:endParaRPr lang="nl-NL" sz="1600" dirty="0">
              <a:solidFill>
                <a:schemeClr val="tx1"/>
              </a:solidFill>
              <a:latin typeface="Attendi Alaska" pitchFamily="2" charset="77"/>
            </a:endParaRP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Spraakgestuurd de SOEP-Methode gebruiken</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Spraakgestuurd rapporteren in het bijzijn van de cliënt</a:t>
            </a:r>
          </a:p>
          <a:p>
            <a:pPr marL="285750" indent="-285750">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Wat kan het je team opleveren?</a:t>
            </a:r>
          </a:p>
          <a:p>
            <a:pPr marL="285750" indent="-285750">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Jouw rol als superuser</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Praktische informatie</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Aan de slag!</a:t>
            </a:r>
            <a:endParaRPr lang="nl-NL" sz="1600" dirty="0">
              <a:solidFill>
                <a:schemeClr val="tx1"/>
              </a:solidFill>
              <a:effectLst/>
              <a:latin typeface="Attendi Alaska" pitchFamily="2" charset="77"/>
            </a:endParaRPr>
          </a:p>
        </p:txBody>
      </p:sp>
      <p:pic>
        <p:nvPicPr>
          <p:cNvPr id="3" name="Picture 2" descr="A green and black wave&#10;&#10;Description automatically generated with low confidence">
            <a:extLst>
              <a:ext uri="{FF2B5EF4-FFF2-40B4-BE49-F238E27FC236}">
                <a16:creationId xmlns:a16="http://schemas.microsoft.com/office/drawing/2014/main" id="{4CCB6AE6-7C31-BF0F-69CD-F89F2047ACB7}"/>
              </a:ext>
            </a:extLst>
          </p:cNvPr>
          <p:cNvPicPr>
            <a:picLocks noChangeAspect="1"/>
          </p:cNvPicPr>
          <p:nvPr/>
        </p:nvPicPr>
        <p:blipFill>
          <a:blip r:embed="rId3"/>
          <a:stretch>
            <a:fillRect/>
          </a:stretch>
        </p:blipFill>
        <p:spPr>
          <a:xfrm>
            <a:off x="248966" y="4814535"/>
            <a:ext cx="320919" cy="148832"/>
          </a:xfrm>
          <a:prstGeom prst="rect">
            <a:avLst/>
          </a:prstGeom>
        </p:spPr>
      </p:pic>
    </p:spTree>
    <p:extLst>
      <p:ext uri="{BB962C8B-B14F-4D97-AF65-F5344CB8AC3E}">
        <p14:creationId xmlns:p14="http://schemas.microsoft.com/office/powerpoint/2010/main" val="357660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413232" y="1803593"/>
            <a:ext cx="4409388" cy="1384995"/>
          </a:xfrm>
          <a:prstGeom prst="rect">
            <a:avLst/>
          </a:prstGeom>
          <a:noFill/>
        </p:spPr>
        <p:txBody>
          <a:bodyPr wrap="square" rtlCol="0">
            <a:spAutoFit/>
          </a:bodyPr>
          <a:lstStyle/>
          <a:p>
            <a:pPr algn="ctr"/>
            <a:r>
              <a:rPr lang="nl-NL" sz="2800" dirty="0">
                <a:solidFill>
                  <a:srgbClr val="FF90F0"/>
                </a:solidFill>
                <a:latin typeface="Attendi Alaska" pitchFamily="2" charset="77"/>
                <a:cs typeface="Calibri" panose="020F0502020204030204" pitchFamily="34" charset="0"/>
              </a:rPr>
              <a:t>Spraakgestuurd rapporteren in de Ons Dossier app</a:t>
            </a:r>
            <a:endParaRPr lang="en-NL" sz="28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4" name="Afbeelding 3" descr="Afbeelding met tekst, schermopname, software, Webpagina&#10;&#10;Automatisch gegenereerde beschrijving">
            <a:extLst>
              <a:ext uri="{FF2B5EF4-FFF2-40B4-BE49-F238E27FC236}">
                <a16:creationId xmlns:a16="http://schemas.microsoft.com/office/drawing/2014/main" id="{770DB2CB-363C-75E7-7F76-59495802455A}"/>
              </a:ext>
            </a:extLst>
          </p:cNvPr>
          <p:cNvPicPr>
            <a:picLocks noChangeAspect="1"/>
          </p:cNvPicPr>
          <p:nvPr/>
        </p:nvPicPr>
        <p:blipFill>
          <a:blip r:embed="rId4"/>
          <a:stretch>
            <a:fillRect/>
          </a:stretch>
        </p:blipFill>
        <p:spPr>
          <a:xfrm>
            <a:off x="5277677" y="0"/>
            <a:ext cx="2464905" cy="5162585"/>
          </a:xfrm>
          <a:prstGeom prst="rect">
            <a:avLst/>
          </a:prstGeom>
        </p:spPr>
      </p:pic>
      <p:pic>
        <p:nvPicPr>
          <p:cNvPr id="8" name="Graphic 7">
            <a:extLst>
              <a:ext uri="{FF2B5EF4-FFF2-40B4-BE49-F238E27FC236}">
                <a16:creationId xmlns:a16="http://schemas.microsoft.com/office/drawing/2014/main" id="{2F289CB3-33B6-E782-25C0-CBE3B1D1FE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2555" y="4458637"/>
            <a:ext cx="522479" cy="522479"/>
          </a:xfrm>
          <a:prstGeom prst="rect">
            <a:avLst/>
          </a:prstGeom>
        </p:spPr>
      </p:pic>
    </p:spTree>
    <p:extLst>
      <p:ext uri="{BB962C8B-B14F-4D97-AF65-F5344CB8AC3E}">
        <p14:creationId xmlns:p14="http://schemas.microsoft.com/office/powerpoint/2010/main" val="1201583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565475" y="1879252"/>
            <a:ext cx="4548382" cy="1384995"/>
          </a:xfrm>
          <a:prstGeom prst="rect">
            <a:avLst/>
          </a:prstGeom>
          <a:noFill/>
        </p:spPr>
        <p:txBody>
          <a:bodyPr wrap="square" rtlCol="0">
            <a:spAutoFit/>
          </a:bodyPr>
          <a:lstStyle/>
          <a:p>
            <a:pPr algn="ctr"/>
            <a:r>
              <a:rPr lang="nl-NL" sz="2800" dirty="0">
                <a:solidFill>
                  <a:srgbClr val="FF90F0"/>
                </a:solidFill>
                <a:latin typeface="Attendi Alaska" pitchFamily="2" charset="77"/>
                <a:cs typeface="Calibri" panose="020F0502020204030204" pitchFamily="34" charset="0"/>
              </a:rPr>
              <a:t>Spraakgestuurd rapporteren in het Webdossier</a:t>
            </a:r>
            <a:endParaRPr lang="en-NL" sz="28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5" name="Graphic 4">
            <a:extLst>
              <a:ext uri="{FF2B5EF4-FFF2-40B4-BE49-F238E27FC236}">
                <a16:creationId xmlns:a16="http://schemas.microsoft.com/office/drawing/2014/main" id="{3ADFACD2-372D-1261-FBE5-BFA0AAC31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2555" y="4458637"/>
            <a:ext cx="522479" cy="522479"/>
          </a:xfrm>
          <a:prstGeom prst="rect">
            <a:avLst/>
          </a:prstGeom>
        </p:spPr>
      </p:pic>
      <p:pic>
        <p:nvPicPr>
          <p:cNvPr id="6" name="Afbeelding 5" descr="Afbeelding met tekst, schermopname, lijn&#10;&#10;Automatisch gegenereerde beschrijving">
            <a:extLst>
              <a:ext uri="{FF2B5EF4-FFF2-40B4-BE49-F238E27FC236}">
                <a16:creationId xmlns:a16="http://schemas.microsoft.com/office/drawing/2014/main" id="{F2330449-9C99-214F-8033-73DAF9E74F07}"/>
              </a:ext>
            </a:extLst>
          </p:cNvPr>
          <p:cNvPicPr>
            <a:picLocks noChangeAspect="1"/>
          </p:cNvPicPr>
          <p:nvPr/>
        </p:nvPicPr>
        <p:blipFill>
          <a:blip r:embed="rId6"/>
          <a:stretch>
            <a:fillRect/>
          </a:stretch>
        </p:blipFill>
        <p:spPr>
          <a:xfrm>
            <a:off x="3559068" y="1763498"/>
            <a:ext cx="5584932" cy="2044987"/>
          </a:xfrm>
          <a:prstGeom prst="rect">
            <a:avLst/>
          </a:prstGeom>
        </p:spPr>
      </p:pic>
    </p:spTree>
    <p:extLst>
      <p:ext uri="{BB962C8B-B14F-4D97-AF65-F5344CB8AC3E}">
        <p14:creationId xmlns:p14="http://schemas.microsoft.com/office/powerpoint/2010/main" val="922458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pitchFamily="2" charset="77"/>
                <a:cs typeface="Calibri" panose="020F0502020204030204" pitchFamily="34" charset="0"/>
              </a:rPr>
              <a:t>De SOEP-methode </a:t>
            </a:r>
            <a:endParaRPr lang="en-NL" sz="32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sp>
        <p:nvSpPr>
          <p:cNvPr id="6" name="Tekstvak 5">
            <a:extLst>
              <a:ext uri="{FF2B5EF4-FFF2-40B4-BE49-F238E27FC236}">
                <a16:creationId xmlns:a16="http://schemas.microsoft.com/office/drawing/2014/main" id="{20D35D13-E8A9-AEE0-3BC5-E9832CAD273F}"/>
              </a:ext>
            </a:extLst>
          </p:cNvPr>
          <p:cNvSpPr txBox="1"/>
          <p:nvPr/>
        </p:nvSpPr>
        <p:spPr>
          <a:xfrm>
            <a:off x="363953" y="1021165"/>
            <a:ext cx="8416090" cy="3003643"/>
          </a:xfrm>
          <a:prstGeom prst="rect">
            <a:avLst/>
          </a:prstGeom>
          <a:noFill/>
        </p:spPr>
        <p:txBody>
          <a:bodyPr wrap="square" rtlCol="0">
            <a:spAutoFit/>
          </a:bodyPr>
          <a:lstStyle/>
          <a:p>
            <a:pPr algn="l">
              <a:lnSpc>
                <a:spcPct val="150000"/>
              </a:lnSpc>
            </a:pPr>
            <a:r>
              <a:rPr lang="nl-NL" sz="1600" dirty="0">
                <a:solidFill>
                  <a:schemeClr val="bg1"/>
                </a:solidFill>
                <a:latin typeface="Attendi Alaska" pitchFamily="2" charset="77"/>
                <a:cs typeface="Calibri" panose="020F0502020204030204" pitchFamily="34" charset="0"/>
              </a:rPr>
              <a:t>Door te rapporteren volgens de SOEP-methode zorg je voor: </a:t>
            </a:r>
          </a:p>
          <a:p>
            <a:pPr algn="l">
              <a:lnSpc>
                <a:spcPct val="150000"/>
              </a:lnSpc>
            </a:pPr>
            <a:r>
              <a:rPr lang="nl-NL" sz="1600" dirty="0">
                <a:solidFill>
                  <a:schemeClr val="bg1"/>
                </a:solidFill>
                <a:latin typeface="Attendi Alaska" pitchFamily="2" charset="77"/>
                <a:cs typeface="Calibri" panose="020F0502020204030204" pitchFamily="34" charset="0"/>
              </a:rPr>
              <a:t>1. Eenduidigheid</a:t>
            </a:r>
          </a:p>
          <a:p>
            <a:pPr algn="l">
              <a:lnSpc>
                <a:spcPct val="150000"/>
              </a:lnSpc>
            </a:pPr>
            <a:r>
              <a:rPr lang="nl-NL" sz="1600" dirty="0">
                <a:solidFill>
                  <a:schemeClr val="bg1"/>
                </a:solidFill>
                <a:latin typeface="Attendi Alaska" pitchFamily="2" charset="77"/>
                <a:cs typeface="Calibri" panose="020F0502020204030204" pitchFamily="34" charset="0"/>
              </a:rPr>
              <a:t>2. Kwaliteit </a:t>
            </a:r>
          </a:p>
          <a:p>
            <a:pPr algn="l">
              <a:lnSpc>
                <a:spcPct val="150000"/>
              </a:lnSpc>
            </a:pPr>
            <a:r>
              <a:rPr lang="nl-NL" sz="1600" dirty="0">
                <a:solidFill>
                  <a:schemeClr val="bg1"/>
                </a:solidFill>
                <a:latin typeface="Attendi Alaska" pitchFamily="2" charset="77"/>
                <a:cs typeface="Calibri" panose="020F0502020204030204" pitchFamily="34" charset="0"/>
              </a:rPr>
              <a:t>3. Structuur</a:t>
            </a:r>
          </a:p>
          <a:p>
            <a:pPr algn="l">
              <a:lnSpc>
                <a:spcPct val="150000"/>
              </a:lnSpc>
            </a:pPr>
            <a:r>
              <a:rPr lang="nl-NL" sz="1600" dirty="0">
                <a:solidFill>
                  <a:schemeClr val="bg1"/>
                </a:solidFill>
                <a:latin typeface="Attendi Alaska" pitchFamily="2" charset="77"/>
                <a:cs typeface="Calibri" panose="020F0502020204030204" pitchFamily="34" charset="0"/>
              </a:rPr>
              <a:t>4. Overzicht </a:t>
            </a:r>
          </a:p>
          <a:p>
            <a:pPr algn="l">
              <a:lnSpc>
                <a:spcPct val="150000"/>
              </a:lnSpc>
            </a:pPr>
            <a:endParaRPr lang="nl-NL" sz="1600" dirty="0">
              <a:solidFill>
                <a:schemeClr val="bg1"/>
              </a:solidFill>
              <a:latin typeface="Attendi Alaska" pitchFamily="2" charset="77"/>
              <a:cs typeface="Calibri" panose="020F0502020204030204" pitchFamily="34" charset="0"/>
            </a:endParaRPr>
          </a:p>
          <a:p>
            <a:pPr>
              <a:lnSpc>
                <a:spcPct val="150000"/>
              </a:lnSpc>
            </a:pPr>
            <a:r>
              <a:rPr lang="nl-NL" sz="1600" dirty="0">
                <a:solidFill>
                  <a:schemeClr val="bg1"/>
                </a:solidFill>
                <a:latin typeface="Attendi Alaska" pitchFamily="2" charset="77"/>
                <a:cs typeface="Calibri" panose="020F0502020204030204" pitchFamily="34" charset="0"/>
              </a:rPr>
              <a:t>Houd in gedachten dat SOEP een handvat biedt, maar niet dwingend is. Laat gerust letters leeg, als je rapportage maar duidelijk is.</a:t>
            </a:r>
          </a:p>
        </p:txBody>
      </p:sp>
    </p:spTree>
    <p:extLst>
      <p:ext uri="{BB962C8B-B14F-4D97-AF65-F5344CB8AC3E}">
        <p14:creationId xmlns:p14="http://schemas.microsoft.com/office/powerpoint/2010/main" val="3868173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pitchFamily="2" charset="77"/>
                <a:cs typeface="Calibri" panose="020F0502020204030204" pitchFamily="34" charset="0"/>
              </a:rPr>
              <a:t>De SOEP-methode </a:t>
            </a:r>
            <a:endParaRPr lang="en-NL" sz="32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sp>
        <p:nvSpPr>
          <p:cNvPr id="6" name="Tekstvak 5">
            <a:extLst>
              <a:ext uri="{FF2B5EF4-FFF2-40B4-BE49-F238E27FC236}">
                <a16:creationId xmlns:a16="http://schemas.microsoft.com/office/drawing/2014/main" id="{20D35D13-E8A9-AEE0-3BC5-E9832CAD273F}"/>
              </a:ext>
            </a:extLst>
          </p:cNvPr>
          <p:cNvSpPr txBox="1"/>
          <p:nvPr/>
        </p:nvSpPr>
        <p:spPr>
          <a:xfrm>
            <a:off x="363953" y="1106387"/>
            <a:ext cx="8416090" cy="3516925"/>
          </a:xfrm>
          <a:prstGeom prst="rect">
            <a:avLst/>
          </a:prstGeom>
          <a:noFill/>
        </p:spPr>
        <p:txBody>
          <a:bodyPr wrap="square" rtlCol="0">
            <a:spAutoFit/>
          </a:bodyPr>
          <a:lstStyle/>
          <a:p>
            <a:pPr algn="l">
              <a:lnSpc>
                <a:spcPct val="150000"/>
              </a:lnSpc>
            </a:pPr>
            <a:r>
              <a:rPr lang="nl-NL" sz="1200" b="1" dirty="0">
                <a:solidFill>
                  <a:srgbClr val="FF90F0"/>
                </a:solidFill>
                <a:latin typeface="Attendi Alaska" pitchFamily="2" charset="77"/>
                <a:cs typeface="Calibri" panose="020F0502020204030204" pitchFamily="34" charset="0"/>
              </a:rPr>
              <a:t>S</a:t>
            </a:r>
            <a:r>
              <a:rPr lang="nl-NL" sz="1200" dirty="0">
                <a:solidFill>
                  <a:schemeClr val="bg1"/>
                </a:solidFill>
                <a:latin typeface="Attendi Alaska" pitchFamily="2" charset="77"/>
                <a:cs typeface="Calibri" panose="020F0502020204030204" pitchFamily="34" charset="0"/>
              </a:rPr>
              <a:t>ubjectief</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Informatie afkomstig van de cliënt zelf: wat geeft de cliënt (of familie) bijvoorbeeld bij binnenkomst aan over zijn/ haar eigen belevingen of welbevinden.</a:t>
            </a:r>
          </a:p>
          <a:p>
            <a:pPr algn="l">
              <a:lnSpc>
                <a:spcPct val="150000"/>
              </a:lnSpc>
            </a:pPr>
            <a:endParaRPr lang="nl-NL" sz="1200" b="1" dirty="0">
              <a:solidFill>
                <a:srgbClr val="FF90F0"/>
              </a:solidFill>
              <a:latin typeface="Attendi Alaska" pitchFamily="2" charset="77"/>
              <a:cs typeface="Calibri" panose="020F0502020204030204" pitchFamily="34" charset="0"/>
            </a:endParaRPr>
          </a:p>
          <a:p>
            <a:pPr algn="l">
              <a:lnSpc>
                <a:spcPct val="150000"/>
              </a:lnSpc>
            </a:pPr>
            <a:r>
              <a:rPr lang="nl-NL" sz="1200" b="1" dirty="0">
                <a:solidFill>
                  <a:srgbClr val="FF90F0"/>
                </a:solidFill>
                <a:latin typeface="Attendi Alaska" pitchFamily="2" charset="77"/>
                <a:cs typeface="Calibri" panose="020F0502020204030204" pitchFamily="34" charset="0"/>
              </a:rPr>
              <a:t>O</a:t>
            </a:r>
            <a:r>
              <a:rPr lang="nl-NL" sz="1200" dirty="0">
                <a:solidFill>
                  <a:schemeClr val="bg1"/>
                </a:solidFill>
                <a:latin typeface="Attendi Alaska" pitchFamily="2" charset="77"/>
                <a:cs typeface="Calibri" panose="020F0502020204030204" pitchFamily="34" charset="0"/>
              </a:rPr>
              <a:t>bjectief</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Dit is een directe observatie vanuit jou als zorgprofessionals over het gedrag of de situatie van de cliënt</a:t>
            </a:r>
          </a:p>
          <a:p>
            <a:pPr algn="l">
              <a:lnSpc>
                <a:spcPct val="150000"/>
              </a:lnSpc>
            </a:pPr>
            <a:endParaRPr lang="nl-NL" sz="1200" b="1" dirty="0">
              <a:solidFill>
                <a:srgbClr val="FF90F0"/>
              </a:solidFill>
              <a:latin typeface="Attendi Alaska" pitchFamily="2" charset="77"/>
              <a:cs typeface="Calibri" panose="020F0502020204030204" pitchFamily="34" charset="0"/>
            </a:endParaRPr>
          </a:p>
          <a:p>
            <a:pPr algn="l">
              <a:lnSpc>
                <a:spcPct val="150000"/>
              </a:lnSpc>
            </a:pPr>
            <a:r>
              <a:rPr lang="nl-NL" sz="1200" b="1" dirty="0">
                <a:solidFill>
                  <a:srgbClr val="FF90F0"/>
                </a:solidFill>
                <a:latin typeface="Attendi Alaska" pitchFamily="2" charset="77"/>
                <a:cs typeface="Calibri" panose="020F0502020204030204" pitchFamily="34" charset="0"/>
              </a:rPr>
              <a:t>E</a:t>
            </a:r>
            <a:r>
              <a:rPr lang="nl-NL" sz="1200" dirty="0">
                <a:solidFill>
                  <a:schemeClr val="bg1"/>
                </a:solidFill>
                <a:latin typeface="Attendi Alaska" pitchFamily="2" charset="77"/>
                <a:cs typeface="Calibri" panose="020F0502020204030204" pitchFamily="34" charset="0"/>
              </a:rPr>
              <a:t>valuatie</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Conclusies die je trekt uit de verzamelde gegevens van zowel S als O </a:t>
            </a:r>
            <a:r>
              <a:rPr lang="nl-NL" sz="1200" dirty="0">
                <a:solidFill>
                  <a:schemeClr val="bg1"/>
                </a:solidFill>
                <a:latin typeface="Attendi Alaska" pitchFamily="2" charset="77"/>
                <a:cs typeface="Calibri" panose="020F0502020204030204" pitchFamily="34" charset="0"/>
                <a:sym typeface="Wingdings" pitchFamily="2" charset="2"/>
              </a:rPr>
              <a:t> wat denk jij wat er aan de hand is? </a:t>
            </a:r>
          </a:p>
          <a:p>
            <a:pPr algn="l">
              <a:lnSpc>
                <a:spcPct val="150000"/>
              </a:lnSpc>
            </a:pPr>
            <a:endParaRPr lang="nl-NL" sz="1200" dirty="0">
              <a:solidFill>
                <a:schemeClr val="bg1"/>
              </a:solidFill>
              <a:latin typeface="Attendi Alaska" pitchFamily="2" charset="77"/>
              <a:cs typeface="Calibri" panose="020F0502020204030204" pitchFamily="34" charset="0"/>
            </a:endParaRPr>
          </a:p>
          <a:p>
            <a:pPr algn="l">
              <a:lnSpc>
                <a:spcPct val="150000"/>
              </a:lnSpc>
            </a:pPr>
            <a:r>
              <a:rPr lang="nl-NL" sz="1200" b="1" dirty="0">
                <a:solidFill>
                  <a:srgbClr val="FF90F0"/>
                </a:solidFill>
                <a:latin typeface="Attendi Alaska" pitchFamily="2" charset="77"/>
                <a:cs typeface="Calibri" panose="020F0502020204030204" pitchFamily="34" charset="0"/>
              </a:rPr>
              <a:t>P</a:t>
            </a:r>
            <a:r>
              <a:rPr lang="nl-NL" sz="1200" dirty="0">
                <a:solidFill>
                  <a:schemeClr val="bg1"/>
                </a:solidFill>
                <a:latin typeface="Attendi Alaska" pitchFamily="2" charset="77"/>
                <a:cs typeface="Calibri" panose="020F0502020204030204" pitchFamily="34" charset="0"/>
              </a:rPr>
              <a:t>lan</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Hoe ga je hier verder op handelen, welk plan moet er gevolgd of uitgevoerd worden? </a:t>
            </a:r>
          </a:p>
        </p:txBody>
      </p:sp>
    </p:spTree>
    <p:extLst>
      <p:ext uri="{BB962C8B-B14F-4D97-AF65-F5344CB8AC3E}">
        <p14:creationId xmlns:p14="http://schemas.microsoft.com/office/powerpoint/2010/main" val="2664027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1558330" y="505197"/>
            <a:ext cx="3444823" cy="1569660"/>
          </a:xfrm>
          <a:prstGeom prst="rect">
            <a:avLst/>
          </a:prstGeom>
          <a:noFill/>
        </p:spPr>
        <p:txBody>
          <a:bodyPr wrap="square" rtlCol="0">
            <a:spAutoFit/>
          </a:bodyPr>
          <a:lstStyle/>
          <a:p>
            <a:pPr algn="ctr"/>
            <a:r>
              <a:rPr lang="nl-NL" sz="2400" dirty="0">
                <a:solidFill>
                  <a:srgbClr val="FF90F0"/>
                </a:solidFill>
                <a:latin typeface="Attendi Alaska" pitchFamily="2" charset="77"/>
                <a:cs typeface="Calibri" panose="020F0502020204030204" pitchFamily="34" charset="0"/>
              </a:rPr>
              <a:t>Spraakgestuurd de SOEP-methode gebruiken in beide dossiers</a:t>
            </a:r>
            <a:endParaRPr lang="en-NL" sz="24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7" name="Graphic 6">
            <a:extLst>
              <a:ext uri="{FF2B5EF4-FFF2-40B4-BE49-F238E27FC236}">
                <a16:creationId xmlns:a16="http://schemas.microsoft.com/office/drawing/2014/main" id="{4EAD99A2-4B95-509F-B156-0D9F1CE890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2555" y="4458637"/>
            <a:ext cx="522479" cy="522479"/>
          </a:xfrm>
          <a:prstGeom prst="rect">
            <a:avLst/>
          </a:prstGeom>
        </p:spPr>
      </p:pic>
      <p:pic>
        <p:nvPicPr>
          <p:cNvPr id="5" name="Afbeelding 4" descr="Afbeelding met tekst, lijn, nummer, Lettertype&#10;&#10;Automatisch gegenereerde beschrijving">
            <a:extLst>
              <a:ext uri="{FF2B5EF4-FFF2-40B4-BE49-F238E27FC236}">
                <a16:creationId xmlns:a16="http://schemas.microsoft.com/office/drawing/2014/main" id="{73549C2A-C134-54FA-D5D1-5B12E897DF73}"/>
              </a:ext>
            </a:extLst>
          </p:cNvPr>
          <p:cNvPicPr>
            <a:picLocks noChangeAspect="1"/>
          </p:cNvPicPr>
          <p:nvPr/>
        </p:nvPicPr>
        <p:blipFill>
          <a:blip r:embed="rId6"/>
          <a:stretch>
            <a:fillRect/>
          </a:stretch>
        </p:blipFill>
        <p:spPr>
          <a:xfrm>
            <a:off x="1148821" y="2352431"/>
            <a:ext cx="4263843" cy="2495378"/>
          </a:xfrm>
          <a:prstGeom prst="rect">
            <a:avLst/>
          </a:prstGeom>
        </p:spPr>
      </p:pic>
      <p:pic>
        <p:nvPicPr>
          <p:cNvPr id="2" name="Afbeelding 1" descr="Afbeelding met tekst, software, Webpagina, Website&#10;&#10;Automatisch gegenereerde beschrijving">
            <a:extLst>
              <a:ext uri="{FF2B5EF4-FFF2-40B4-BE49-F238E27FC236}">
                <a16:creationId xmlns:a16="http://schemas.microsoft.com/office/drawing/2014/main" id="{B6CFF3FA-E28D-7CB3-2D26-1902DE9CB74D}"/>
              </a:ext>
            </a:extLst>
          </p:cNvPr>
          <p:cNvPicPr>
            <a:picLocks noChangeAspect="1"/>
          </p:cNvPicPr>
          <p:nvPr/>
        </p:nvPicPr>
        <p:blipFill>
          <a:blip r:embed="rId7"/>
          <a:stretch>
            <a:fillRect/>
          </a:stretch>
        </p:blipFill>
        <p:spPr>
          <a:xfrm>
            <a:off x="5760289" y="0"/>
            <a:ext cx="2376573" cy="5143500"/>
          </a:xfrm>
          <a:prstGeom prst="rect">
            <a:avLst/>
          </a:prstGeom>
        </p:spPr>
      </p:pic>
    </p:spTree>
    <p:extLst>
      <p:ext uri="{BB962C8B-B14F-4D97-AF65-F5344CB8AC3E}">
        <p14:creationId xmlns:p14="http://schemas.microsoft.com/office/powerpoint/2010/main" val="1406369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461665"/>
          </a:xfrm>
          <a:prstGeom prst="rect">
            <a:avLst/>
          </a:prstGeom>
          <a:noFill/>
        </p:spPr>
        <p:txBody>
          <a:bodyPr wrap="square" rtlCol="0">
            <a:spAutoFit/>
          </a:bodyPr>
          <a:lstStyle/>
          <a:p>
            <a:r>
              <a:rPr lang="nl-NL" sz="2400" dirty="0">
                <a:solidFill>
                  <a:srgbClr val="FF90F0"/>
                </a:solidFill>
                <a:latin typeface="Attendi Alaska" pitchFamily="2" charset="77"/>
                <a:cs typeface="Calibri" panose="020F0502020204030204" pitchFamily="34" charset="0"/>
              </a:rPr>
              <a:t>Spraakgestuurd rapporteren in het bijzijn van de cliënt</a:t>
            </a:r>
            <a:endParaRPr lang="en-NL" sz="24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4" name="Afbeelding 3" descr="Afbeelding met persoon, kleding, Menselijk gezicht, overdekt&#10;&#10;Automatisch gegenereerde beschrijving">
            <a:extLst>
              <a:ext uri="{FF2B5EF4-FFF2-40B4-BE49-F238E27FC236}">
                <a16:creationId xmlns:a16="http://schemas.microsoft.com/office/drawing/2014/main" id="{79534B69-0AE2-8649-CBE6-ACF39C1CA548}"/>
              </a:ext>
            </a:extLst>
          </p:cNvPr>
          <p:cNvPicPr>
            <a:picLocks noChangeAspect="1"/>
          </p:cNvPicPr>
          <p:nvPr/>
        </p:nvPicPr>
        <p:blipFill>
          <a:blip r:embed="rId4"/>
          <a:stretch>
            <a:fillRect/>
          </a:stretch>
        </p:blipFill>
        <p:spPr>
          <a:xfrm>
            <a:off x="2145324" y="1306938"/>
            <a:ext cx="4691430" cy="3127620"/>
          </a:xfrm>
          <a:prstGeom prst="roundRect">
            <a:avLst/>
          </a:prstGeom>
        </p:spPr>
      </p:pic>
    </p:spTree>
    <p:extLst>
      <p:ext uri="{BB962C8B-B14F-4D97-AF65-F5344CB8AC3E}">
        <p14:creationId xmlns:p14="http://schemas.microsoft.com/office/powerpoint/2010/main" val="1533381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646331"/>
          </a:xfrm>
          <a:prstGeom prst="rect">
            <a:avLst/>
          </a:prstGeom>
          <a:noFill/>
        </p:spPr>
        <p:txBody>
          <a:bodyPr wrap="square" rtlCol="0">
            <a:spAutoFit/>
          </a:bodyPr>
          <a:lstStyle/>
          <a:p>
            <a:r>
              <a:rPr lang="nl-NL" sz="3600" dirty="0">
                <a:solidFill>
                  <a:srgbClr val="0B6551"/>
                </a:solidFill>
                <a:latin typeface="Attendi Alaska Medium" pitchFamily="2" charset="77"/>
              </a:rPr>
              <a:t>Rechten zorgvrager</a:t>
            </a:r>
            <a:endParaRPr lang="en-NL" sz="3600" dirty="0">
              <a:solidFill>
                <a:srgbClr val="0B6551"/>
              </a:solidFill>
              <a:latin typeface="Attendi Alaska Medium" pitchFamily="2" charset="77"/>
            </a:endParaRPr>
          </a:p>
        </p:txBody>
      </p:sp>
      <p:sp>
        <p:nvSpPr>
          <p:cNvPr id="4" name="Tekstvak 3">
            <a:extLst>
              <a:ext uri="{FF2B5EF4-FFF2-40B4-BE49-F238E27FC236}">
                <a16:creationId xmlns:a16="http://schemas.microsoft.com/office/drawing/2014/main" id="{7EE1AB4F-36B2-5520-4043-62483FAEAA71}"/>
              </a:ext>
            </a:extLst>
          </p:cNvPr>
          <p:cNvSpPr txBox="1"/>
          <p:nvPr/>
        </p:nvSpPr>
        <p:spPr>
          <a:xfrm>
            <a:off x="357804" y="1173343"/>
            <a:ext cx="6415566" cy="890821"/>
          </a:xfrm>
          <a:prstGeom prst="rect">
            <a:avLst/>
          </a:prstGeom>
          <a:noFill/>
        </p:spPr>
        <p:txBody>
          <a:bodyPr wrap="square" rtlCol="0">
            <a:spAutoFit/>
          </a:bodyPr>
          <a:lstStyle/>
          <a:p>
            <a:pPr>
              <a:lnSpc>
                <a:spcPct val="150000"/>
              </a:lnSpc>
            </a:pPr>
            <a:r>
              <a:rPr lang="nl-NL" sz="1200" dirty="0">
                <a:solidFill>
                  <a:schemeClr val="tx1"/>
                </a:solidFill>
                <a:latin typeface="Attendi Alaska" pitchFamily="2" charset="77"/>
              </a:rPr>
              <a:t>V</a:t>
            </a:r>
            <a:r>
              <a:rPr lang="nl-NL" sz="1200">
                <a:solidFill>
                  <a:schemeClr val="tx1"/>
                </a:solidFill>
                <a:latin typeface="Attendi Alaska" pitchFamily="2" charset="77"/>
              </a:rPr>
              <a:t>&amp;VN </a:t>
            </a:r>
            <a:r>
              <a:rPr lang="nl-NL" sz="1200" dirty="0">
                <a:solidFill>
                  <a:schemeClr val="tx1"/>
                </a:solidFill>
                <a:latin typeface="Attendi Alaska" pitchFamily="2" charset="77"/>
              </a:rPr>
              <a:t>(2022). Richtlijn Verpleegkundige en Verzorgende Verslaglegging. Geraadpleegd op </a:t>
            </a:r>
            <a:r>
              <a:rPr lang="nl-NL" sz="1200" dirty="0">
                <a:solidFill>
                  <a:schemeClr val="tx1"/>
                </a:solidFill>
                <a:latin typeface="Attendi Alaska" pitchFamily="2" charset="77"/>
                <a:hlinkClick r:id="rId3">
                  <a:extLst>
                    <a:ext uri="{A12FA001-AC4F-418D-AE19-62706E023703}">
                      <ahyp:hlinkClr xmlns:ahyp="http://schemas.microsoft.com/office/drawing/2018/hyperlinkcolor" val="tx"/>
                    </a:ext>
                  </a:extLst>
                </a:hlinkClick>
              </a:rPr>
              <a:t>https://www.venvn.nl/media/w02buck0/v-vn-richtlijn-</a:t>
            </a:r>
            <a:r>
              <a:rPr lang="nl-NL" sz="1200" dirty="0" err="1">
                <a:solidFill>
                  <a:schemeClr val="tx1"/>
                </a:solidFill>
                <a:latin typeface="Attendi Alaska" pitchFamily="2" charset="77"/>
                <a:hlinkClick r:id="rId3">
                  <a:extLst>
                    <a:ext uri="{A12FA001-AC4F-418D-AE19-62706E023703}">
                      <ahyp:hlinkClr xmlns:ahyp="http://schemas.microsoft.com/office/drawing/2018/hyperlinkcolor" val="tx"/>
                    </a:ext>
                  </a:extLst>
                </a:hlinkClick>
              </a:rPr>
              <a:t>verslaglegging.pdf</a:t>
            </a:r>
            <a:r>
              <a:rPr lang="nl-NL" sz="1200" dirty="0">
                <a:solidFill>
                  <a:schemeClr val="tx1"/>
                </a:solidFill>
                <a:latin typeface="Attendi Alaska" pitchFamily="2" charset="77"/>
              </a:rPr>
              <a:t>  </a:t>
            </a:r>
            <a:endParaRPr lang="nl-NL" dirty="0">
              <a:solidFill>
                <a:schemeClr val="tx1"/>
              </a:solidFill>
              <a:latin typeface="Attendi Alaska" pitchFamily="2" charset="77"/>
            </a:endParaRPr>
          </a:p>
        </p:txBody>
      </p:sp>
      <p:sp>
        <p:nvSpPr>
          <p:cNvPr id="5" name="Tekstvak 4">
            <a:extLst>
              <a:ext uri="{FF2B5EF4-FFF2-40B4-BE49-F238E27FC236}">
                <a16:creationId xmlns:a16="http://schemas.microsoft.com/office/drawing/2014/main" id="{26771011-1D83-10DE-410C-C91682B8AD66}"/>
              </a:ext>
            </a:extLst>
          </p:cNvPr>
          <p:cNvSpPr txBox="1"/>
          <p:nvPr/>
        </p:nvSpPr>
        <p:spPr>
          <a:xfrm>
            <a:off x="409425" y="2133769"/>
            <a:ext cx="7145867" cy="1562544"/>
          </a:xfrm>
          <a:prstGeom prst="rect">
            <a:avLst/>
          </a:prstGeom>
          <a:noFill/>
        </p:spPr>
        <p:txBody>
          <a:bodyPr wrap="square" rtlCol="0">
            <a:spAutoFit/>
          </a:bodyPr>
          <a:lstStyle/>
          <a:p>
            <a:pPr marL="285750" indent="-285750">
              <a:buClr>
                <a:srgbClr val="0B6551"/>
              </a:buClr>
              <a:buFont typeface="Arial" panose="020B0604020202020204" pitchFamily="34" charset="0"/>
              <a:buChar char="•"/>
            </a:pPr>
            <a:endParaRPr lang="nl-NL" dirty="0">
              <a:solidFill>
                <a:schemeClr val="bg1"/>
              </a:solidFill>
              <a:latin typeface="Attendi Alaska" pitchFamily="2" charset="77"/>
            </a:endParaRPr>
          </a:p>
          <a:p>
            <a:pPr>
              <a:lnSpc>
                <a:spcPct val="150000"/>
              </a:lnSpc>
              <a:buClr>
                <a:srgbClr val="0B6551"/>
              </a:buClr>
            </a:pPr>
            <a:r>
              <a:rPr lang="nl-NL" dirty="0">
                <a:solidFill>
                  <a:srgbClr val="0B6551"/>
                </a:solidFill>
                <a:latin typeface="Attendi Alaska Medium" pitchFamily="2" charset="77"/>
              </a:rPr>
              <a:t>De cliënt</a:t>
            </a:r>
          </a:p>
          <a:p>
            <a:pPr marL="285750" indent="-285750">
              <a:lnSpc>
                <a:spcPct val="150000"/>
              </a:lnSpc>
              <a:buClr>
                <a:srgbClr val="0B6551"/>
              </a:buClr>
              <a:buFont typeface="Arial" panose="020B0604020202020204" pitchFamily="34" charset="0"/>
              <a:buChar char="•"/>
            </a:pPr>
            <a:r>
              <a:rPr lang="nl-NL" dirty="0">
                <a:solidFill>
                  <a:schemeClr val="tx1"/>
                </a:solidFill>
                <a:latin typeface="Attendi Alaska" pitchFamily="2" charset="77"/>
              </a:rPr>
              <a:t>kan meelezen;</a:t>
            </a:r>
          </a:p>
          <a:p>
            <a:pPr marL="285750" indent="-285750">
              <a:lnSpc>
                <a:spcPct val="150000"/>
              </a:lnSpc>
              <a:buClr>
                <a:srgbClr val="0B6551"/>
              </a:buClr>
              <a:buFont typeface="Arial" panose="020B0604020202020204" pitchFamily="34" charset="0"/>
              <a:buChar char="•"/>
            </a:pPr>
            <a:r>
              <a:rPr lang="nl-NL" dirty="0">
                <a:solidFill>
                  <a:schemeClr val="tx1"/>
                </a:solidFill>
                <a:latin typeface="Attendi Alaska" pitchFamily="2" charset="77"/>
              </a:rPr>
              <a:t>recht op toevoegen van eigen verklaring aan het zorgdossier; </a:t>
            </a:r>
          </a:p>
          <a:p>
            <a:pPr marL="285750" indent="-285750">
              <a:lnSpc>
                <a:spcPct val="150000"/>
              </a:lnSpc>
              <a:buClr>
                <a:srgbClr val="0B6551"/>
              </a:buClr>
              <a:buFont typeface="Arial" panose="020B0604020202020204" pitchFamily="34" charset="0"/>
              <a:buChar char="•"/>
            </a:pPr>
            <a:r>
              <a:rPr lang="nl-NL" dirty="0">
                <a:solidFill>
                  <a:schemeClr val="tx1"/>
                </a:solidFill>
                <a:latin typeface="Attendi Alaska" pitchFamily="2" charset="77"/>
              </a:rPr>
              <a:t>recht op het aanvullen, verbeteren en afschermen.</a:t>
            </a:r>
          </a:p>
        </p:txBody>
      </p:sp>
      <p:pic>
        <p:nvPicPr>
          <p:cNvPr id="6" name="Picture 6" descr="A close-up of a logo&#10;&#10;Description automatically generated with low confidence">
            <a:extLst>
              <a:ext uri="{FF2B5EF4-FFF2-40B4-BE49-F238E27FC236}">
                <a16:creationId xmlns:a16="http://schemas.microsoft.com/office/drawing/2014/main" id="{A6D39BB6-993E-4685-9BC6-6C170FCCE6DD}"/>
              </a:ext>
            </a:extLst>
          </p:cNvPr>
          <p:cNvPicPr>
            <a:picLocks noChangeAspect="1"/>
          </p:cNvPicPr>
          <p:nvPr/>
        </p:nvPicPr>
        <p:blipFill>
          <a:blip r:embed="rId4"/>
          <a:stretch>
            <a:fillRect/>
          </a:stretch>
        </p:blipFill>
        <p:spPr>
          <a:xfrm>
            <a:off x="7029319" y="1246833"/>
            <a:ext cx="1425404" cy="481305"/>
          </a:xfrm>
          <a:prstGeom prst="rect">
            <a:avLst/>
          </a:prstGeom>
        </p:spPr>
      </p:pic>
      <p:pic>
        <p:nvPicPr>
          <p:cNvPr id="2" name="Picture 2" descr="A green and black wave&#10;&#10;Description automatically generated with low confidence">
            <a:extLst>
              <a:ext uri="{FF2B5EF4-FFF2-40B4-BE49-F238E27FC236}">
                <a16:creationId xmlns:a16="http://schemas.microsoft.com/office/drawing/2014/main" id="{4898AECD-3B7C-69D0-8374-3EB5EE823F4A}"/>
              </a:ext>
            </a:extLst>
          </p:cNvPr>
          <p:cNvPicPr>
            <a:picLocks noChangeAspect="1"/>
          </p:cNvPicPr>
          <p:nvPr/>
        </p:nvPicPr>
        <p:blipFill>
          <a:blip r:embed="rId5"/>
          <a:stretch>
            <a:fillRect/>
          </a:stretch>
        </p:blipFill>
        <p:spPr>
          <a:xfrm>
            <a:off x="248966" y="4814535"/>
            <a:ext cx="320919" cy="148832"/>
          </a:xfrm>
          <a:prstGeom prst="rect">
            <a:avLst/>
          </a:prstGeom>
        </p:spPr>
      </p:pic>
    </p:spTree>
    <p:extLst>
      <p:ext uri="{BB962C8B-B14F-4D97-AF65-F5344CB8AC3E}">
        <p14:creationId xmlns:p14="http://schemas.microsoft.com/office/powerpoint/2010/main" val="176347708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F4CC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10868</TotalTime>
  <Words>1412</Words>
  <Application>Microsoft Macintosh PowerPoint</Application>
  <PresentationFormat>Diavoorstelling (16:9)</PresentationFormat>
  <Paragraphs>119</Paragraphs>
  <Slides>17</Slides>
  <Notes>17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17</vt:i4>
      </vt:variant>
    </vt:vector>
  </HeadingPairs>
  <TitlesOfParts>
    <vt:vector size="24" baseType="lpstr">
      <vt:lpstr>Arial</vt:lpstr>
      <vt:lpstr>Helvetica</vt:lpstr>
      <vt:lpstr>Wingdings</vt:lpstr>
      <vt:lpstr>Attendi Alaska</vt:lpstr>
      <vt:lpstr>Montserrat</vt:lpstr>
      <vt:lpstr>Attendi Alaska Medium</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Agterhof, Renate</dc:creator>
  <cp:lastModifiedBy>daan ekelschot</cp:lastModifiedBy>
  <cp:revision>116</cp:revision>
  <dcterms:modified xsi:type="dcterms:W3CDTF">2025-01-15T10:49:42Z</dcterms:modified>
</cp:coreProperties>
</file>