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381" r:id="rId3"/>
    <p:sldId id="448" r:id="rId4"/>
    <p:sldId id="471" r:id="rId5"/>
    <p:sldId id="450" r:id="rId6"/>
    <p:sldId id="472" r:id="rId7"/>
    <p:sldId id="441" r:id="rId8"/>
    <p:sldId id="473" r:id="rId9"/>
    <p:sldId id="452" r:id="rId10"/>
    <p:sldId id="454" r:id="rId11"/>
    <p:sldId id="468" r:id="rId12"/>
    <p:sldId id="433" r:id="rId13"/>
    <p:sldId id="474" r:id="rId14"/>
    <p:sldId id="342" r:id="rId15"/>
  </p:sldIdLst>
  <p:sldSz cx="9144000" cy="5143500" type="screen16x9"/>
  <p:notesSz cx="6858000" cy="9144000"/>
  <p:embeddedFontLst>
    <p:embeddedFont>
      <p:font typeface="Attendi Alaska" pitchFamily="2" charset="77"/>
      <p:regular r:id="rId17"/>
      <p:bold r:id="rId18"/>
      <p:italic r:id="rId19"/>
      <p:boldItalic r:id="rId20"/>
    </p:embeddedFont>
    <p:embeddedFont>
      <p:font typeface="Attendi Alaska Medium" pitchFamily="2" charset="77"/>
      <p:regular r:id="rId21"/>
      <p:bold r:id="rId22"/>
      <p:italic r:id="rId23"/>
      <p:boldItalic r:id="rId24"/>
    </p:embeddedFont>
    <p:embeddedFont>
      <p:font typeface="Montserrat" pitchFamily="2" charset="77"/>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239B25-8E5B-3D97-C963-C3814F240808}" name="Roos Hendriksen" initials="RH" userId="S::roos@attendi.nl::0a33ada1-9a85-47b9-b0a9-31dbf46a2480" providerId="AD"/>
  <p188:author id="{0164733D-DA3B-A153-3488-22347B1A4FB2}" name="Agterhof, Renate" initials="AR" userId="S::agterhof.r@hsleiden.nl::7130b921-0c02-453d-84ac-5d9360cc01ca" providerId="AD"/>
  <p188:author id="{CE350D62-86A5-3376-7FD9-3FAED0F4E381}" name="Berend Jutte" initials="BJ" userId="S::berend@attendi.nl::b88a7459-1557-4c49-babf-4eee4c8528b0" providerId="AD"/>
  <p188:author id="{25B0C2B4-62B5-C6B5-9780-EAB1ECBB1480}" name="Jozé Agterhof" initials="JA" userId="11045923ffa68a37" providerId="Windows Live"/>
  <p188:author id="{F3D82CB9-27A0-93C8-BC85-C536948DEEA6}" name="Diederik de Rave" initials="DdR" userId="S::diederik@attendi.nl::dc168215-a2f2-43c2-84c6-8f733470cd68" providerId="AD"/>
  <p188:author id="{FA5875F6-3638-9E68-7206-AFE117A6CC36}" name="Laura Beukers" initials="" userId="S::laura@attendi.nl::3a7ddc80-b1e1-49bc-9a83-16d3e35425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2744"/>
    <a:srgbClr val="0B6551"/>
    <a:srgbClr val="FF3FE8"/>
    <a:srgbClr val="FF90F0"/>
    <a:srgbClr val="F5EBE1"/>
    <a:srgbClr val="F2EFEA"/>
    <a:srgbClr val="A6C9DB"/>
    <a:srgbClr val="53B4C5"/>
    <a:srgbClr val="EA9A99"/>
    <a:srgbClr val="1CA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7C4AF5-214F-F841-8926-2DBA65E90095}" v="6" dt="2024-10-15T07:43:16.981"/>
  </p1510:revLst>
</p1510:revInfo>
</file>

<file path=ppt/tableStyles.xml><?xml version="1.0" encoding="utf-8"?>
<a:tblStyleLst xmlns:a="http://schemas.openxmlformats.org/drawingml/2006/main" def="{41CB8E6D-8F28-438D-99AE-2145E3A94535}">
  <a:tblStyle styleId="{41CB8E6D-8F28-438D-99AE-2145E3A9453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Stijl, gemiddeld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Stijl, licht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8" autoAdjust="0"/>
    <p:restoredTop sz="63594" autoAdjust="0"/>
  </p:normalViewPr>
  <p:slideViewPr>
    <p:cSldViewPr snapToGrid="0">
      <p:cViewPr varScale="1">
        <p:scale>
          <a:sx n="108" d="100"/>
          <a:sy n="108" d="100"/>
        </p:scale>
        <p:origin x="12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De online scholing kan erg nuttig zijn voor de andere collega’s zodat ze op een moment wanneer het de collega’s uitkomt terug kunnen kijken. Ook de filmpjes op het YouTube kanaal kunnen ondersteunen in het gebruik.</a:t>
            </a:r>
          </a:p>
          <a:p>
            <a:pPr marL="0" lvl="0" indent="0" algn="l" rtl="0">
              <a:spcBef>
                <a:spcPts val="0"/>
              </a:spcBef>
              <a:spcAft>
                <a:spcPts val="0"/>
              </a:spcAft>
              <a:buNone/>
            </a:pPr>
            <a:r>
              <a:rPr lang="nl-NL" dirty="0"/>
              <a:t>Verzamel enthousiaste collega’s om je heen als super user. Haal leuke voorbeelden op en deel deze met het team. Ondersteun ook collega’s die het nog spannend vinden en extra aandacht nodig hebben.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6600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Benadruk dat het evalueren tijdens een teamvergadering erg nuttig kan zijn om spraakgestuurd rapporteren onder de aandacht te houden.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2258702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7305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6671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281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18125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FontTx/>
              <a:buNone/>
            </a:pPr>
            <a:r>
              <a:rPr lang="nl-NL" dirty="0"/>
              <a:t>DEMO:</a:t>
            </a:r>
          </a:p>
          <a:p>
            <a:pPr marL="171450" lvl="0" indent="-171450" algn="l" rtl="0">
              <a:spcBef>
                <a:spcPts val="0"/>
              </a:spcBef>
              <a:spcAft>
                <a:spcPts val="0"/>
              </a:spcAft>
              <a:buFontTx/>
              <a:buChar char="-"/>
            </a:pPr>
            <a:r>
              <a:rPr lang="nl-NL" dirty="0"/>
              <a:t>Demo: laten zien waar in het dossier spraakgestuurd gerapporteerd kan worden (Profiel, Agenda, Tijdlijn ) </a:t>
            </a:r>
          </a:p>
          <a:p>
            <a:pPr marL="171450" lvl="0" indent="-171450" algn="l" rtl="0">
              <a:spcBef>
                <a:spcPts val="0"/>
              </a:spcBef>
              <a:spcAft>
                <a:spcPts val="0"/>
              </a:spcAft>
              <a:buFontTx/>
              <a:buChar char="-"/>
            </a:pPr>
            <a:r>
              <a:rPr lang="nl-NL" dirty="0"/>
              <a:t>Inspreken Demo tekst</a:t>
            </a:r>
          </a:p>
          <a:p>
            <a:pPr marL="171450" lvl="0" indent="-171450" algn="l" rtl="0">
              <a:spcBef>
                <a:spcPts val="0"/>
              </a:spcBef>
              <a:spcAft>
                <a:spcPts val="0"/>
              </a:spcAft>
              <a:buFontTx/>
              <a:buChar char="-"/>
            </a:pPr>
            <a:r>
              <a:rPr lang="nl-NL" dirty="0"/>
              <a:t>Uitleggen: druk op de microfoon om opname te starten, om te beëindigen druk je nogmaals op de microfoon. Je hoort een piep wanneer je de knop gebruikt.</a:t>
            </a:r>
          </a:p>
          <a:p>
            <a:pPr marL="171450" lvl="0" indent="-171450" algn="l" rtl="0">
              <a:spcBef>
                <a:spcPts val="0"/>
              </a:spcBef>
              <a:spcAft>
                <a:spcPts val="0"/>
              </a:spcAft>
              <a:buFontTx/>
              <a:buChar char="-"/>
            </a:pPr>
            <a:r>
              <a:rPr lang="nl-NL" dirty="0"/>
              <a:t>Uitleggen: 4 leestekens gaan automatisch(punt, komma, dubbele punt, vraagteken). Andere leestekens kunnen worden uitgesproken.</a:t>
            </a:r>
          </a:p>
          <a:p>
            <a:pPr marL="171450" lvl="0" indent="-171450" algn="l" rtl="0">
              <a:spcBef>
                <a:spcPts val="0"/>
              </a:spcBef>
              <a:spcAft>
                <a:spcPts val="0"/>
              </a:spcAft>
              <a:buFontTx/>
              <a:buChar char="-"/>
            </a:pPr>
            <a:r>
              <a:rPr lang="nl-NL" dirty="0"/>
              <a:t>Uitleggen: afkortingen worden voluit geschreven(</a:t>
            </a:r>
            <a:r>
              <a:rPr lang="nl-NL" dirty="0" err="1"/>
              <a:t>tbv</a:t>
            </a:r>
            <a:r>
              <a:rPr lang="nl-NL" dirty="0"/>
              <a:t> de leesbaarheid voor cliënt en mantelzorgers)</a:t>
            </a:r>
          </a:p>
          <a:p>
            <a:pPr marL="171450" lvl="0" indent="-171450" algn="l" rtl="0">
              <a:spcBef>
                <a:spcPts val="0"/>
              </a:spcBef>
              <a:spcAft>
                <a:spcPts val="0"/>
              </a:spcAft>
              <a:buFontTx/>
              <a:buChar char="-"/>
            </a:pPr>
            <a:r>
              <a:rPr lang="nl-NL" dirty="0"/>
              <a:t>Uitleggen: als je cijfers hardop uitspreekt komen daar getallen voor terug. </a:t>
            </a:r>
          </a:p>
          <a:p>
            <a:pPr marL="171450" lvl="0" indent="-171450" algn="l" rtl="0">
              <a:spcBef>
                <a:spcPts val="0"/>
              </a:spcBef>
              <a:spcAft>
                <a:spcPts val="0"/>
              </a:spcAft>
              <a:buFontTx/>
              <a:buChar char="-"/>
            </a:pPr>
            <a:r>
              <a:rPr lang="nl-NL" dirty="0"/>
              <a:t>Uitleggen: Medisch vakjargon en medicatienamen worden herkend door het taalmodel</a:t>
            </a:r>
          </a:p>
          <a:p>
            <a:pPr marL="171450" lvl="0" indent="-171450" algn="l" rtl="0">
              <a:spcBef>
                <a:spcPts val="0"/>
              </a:spcBef>
              <a:spcAft>
                <a:spcPts val="0"/>
              </a:spcAft>
              <a:buFontTx/>
              <a:buChar char="-"/>
            </a:pPr>
            <a:r>
              <a:rPr lang="nl-NL" dirty="0"/>
              <a:t>Mocht je iets vergeten kun je dat nog aanvullen/ bijvullen in de tekst -&gt; ga met je muis naar de plek waar je iets wilt aanpassen en type dit </a:t>
            </a:r>
            <a:r>
              <a:rPr lang="nl-NL" dirty="0" err="1"/>
              <a:t>mbv</a:t>
            </a:r>
            <a:r>
              <a:rPr lang="nl-NL" dirty="0"/>
              <a:t> het toetsenbord.</a:t>
            </a:r>
          </a:p>
          <a:p>
            <a:pPr marL="171450" lvl="0" indent="-171450" algn="l" rtl="0">
              <a:spcBef>
                <a:spcPts val="0"/>
              </a:spcBef>
              <a:spcAft>
                <a:spcPts val="0"/>
              </a:spcAft>
              <a:buFontTx/>
              <a:buChar char="-"/>
            </a:pPr>
            <a:r>
              <a:rPr lang="nl-NL" dirty="0"/>
              <a:t>Uitleggen: het is mogelijk om opname te pauzeren en daarna weer verder te gaan met je rapportage. Dit kan door stilte te laten vallen of de microfoon als pauze knop te gebruiken.</a:t>
            </a:r>
          </a:p>
          <a:p>
            <a:pPr marL="0" lvl="0" indent="0" algn="l" rtl="0">
              <a:spcBef>
                <a:spcPts val="0"/>
              </a:spcBef>
              <a:spcAft>
                <a:spcPts val="0"/>
              </a:spcAft>
              <a:buFontTx/>
              <a:buNone/>
            </a:pPr>
            <a:endParaRPr lang="nl-NL" dirty="0"/>
          </a:p>
        </p:txBody>
      </p:sp>
    </p:spTree>
    <p:extLst>
      <p:ext uri="{BB962C8B-B14F-4D97-AF65-F5344CB8AC3E}">
        <p14:creationId xmlns:p14="http://schemas.microsoft.com/office/powerpoint/2010/main" val="379874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Laten zien hoe je een opsomming kan maken: Uitleggen dat het woord BULLET(zeg </a:t>
            </a:r>
            <a:r>
              <a:rPr lang="nl-NL" dirty="0" err="1"/>
              <a:t>Boellet</a:t>
            </a:r>
            <a:r>
              <a:rPr lang="nl-NL" dirty="0"/>
              <a:t>) het commando is om een opsomming te starten. </a:t>
            </a:r>
          </a:p>
          <a:p>
            <a:pPr marL="171450" marR="0" lvl="0" indent="-171450" algn="l" defTabSz="914400" rtl="0" eaLnBrk="1" fontAlgn="auto" latinLnBrk="0" hangingPunct="1">
              <a:lnSpc>
                <a:spcPct val="100000"/>
              </a:lnSpc>
              <a:spcBef>
                <a:spcPts val="0"/>
              </a:spcBef>
              <a:spcAft>
                <a:spcPts val="0"/>
              </a:spcAft>
              <a:buClr>
                <a:srgbClr val="000000"/>
              </a:buClr>
              <a:buSzPts val="1100"/>
              <a:buFontTx/>
              <a:buChar char="-"/>
              <a:tabLst/>
              <a:defRPr/>
            </a:pPr>
            <a:r>
              <a:rPr lang="nl-NL" dirty="0"/>
              <a:t>Laten zien hoe je een witregel plaatst met commando: “volgende alinea” </a:t>
            </a:r>
          </a:p>
          <a:p>
            <a:pPr marL="0" lvl="0" indent="0" algn="l" rtl="0">
              <a:spcBef>
                <a:spcPts val="0"/>
              </a:spcBef>
              <a:spcAft>
                <a:spcPts val="0"/>
              </a:spcAft>
              <a:buFontTx/>
              <a:buNone/>
            </a:pPr>
            <a:endParaRPr lang="nl-NL" dirty="0"/>
          </a:p>
        </p:txBody>
      </p:sp>
    </p:spTree>
    <p:extLst>
      <p:ext uri="{BB962C8B-B14F-4D97-AF65-F5344CB8AC3E}">
        <p14:creationId xmlns:p14="http://schemas.microsoft.com/office/powerpoint/2010/main" val="352546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Met spraakgestuurd rapporteren kan je je rapportage inspreken samen of in het bijzijn van de cliënt. Nu lees je misschien na het typen de rapportage nog voor aan de cliënt  of je bespreekt het wellicht helemaal niet met de cliënt. Dit verhoogd de transparantie naar de cliënt en de cliënt heeft meer verantwoordelijkheid over zijn of haar eigen zorgproces.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p:txBody>
      </p:sp>
    </p:spTree>
    <p:extLst>
      <p:ext uri="{BB962C8B-B14F-4D97-AF65-F5344CB8AC3E}">
        <p14:creationId xmlns:p14="http://schemas.microsoft.com/office/powerpoint/2010/main" val="1728929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Sta stil bij het belang van betrekken cliënt en/of vertegenwoordiger bij het rapportageproces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nl-NL"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21757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Geef voorbeelden over de aanpak van rapporteren in bijzijn cliënt: </a:t>
            </a:r>
          </a:p>
          <a:p>
            <a:pPr marL="171450" lvl="0" indent="-171450" algn="l" rtl="0">
              <a:spcBef>
                <a:spcPts val="0"/>
              </a:spcBef>
              <a:spcAft>
                <a:spcPts val="0"/>
              </a:spcAft>
              <a:buFontTx/>
              <a:buChar char="-"/>
            </a:pPr>
            <a:r>
              <a:rPr lang="nl-NL" dirty="0"/>
              <a:t>Maak jezelf eerst comfortabel met het spraakgestuurd rapporteren. Kies daarna bv een cliënt uit waar je je vertrouwd bij voelt om te starten. Leg uit wat je gaat doen. Gebruik het piepje bij indrukken van de microfoon dat client even stil is</a:t>
            </a:r>
          </a:p>
          <a:p>
            <a:pPr marL="171450" lvl="0" indent="-171450" algn="l" rtl="0">
              <a:spcBef>
                <a:spcPts val="0"/>
              </a:spcBef>
              <a:spcAft>
                <a:spcPts val="0"/>
              </a:spcAft>
              <a:buFontTx/>
              <a:buChar char="-"/>
            </a:pPr>
            <a:r>
              <a:rPr lang="nl-NL" dirty="0"/>
              <a:t>Niet voor alle cliënten kan het geschikt zijn om in bijzijn spraakgestuurd te rapporteren. Maak hier een afweging en bespreek het met cliënt. Als dit achterdocht oproept bv is het niet verstandig. Benoem hierbij voorbeelden en ga het gesprek aan met deelnemers.</a:t>
            </a:r>
          </a:p>
          <a:p>
            <a:pPr marL="171450" lvl="0" indent="-171450" algn="l" rtl="0">
              <a:spcBef>
                <a:spcPts val="0"/>
              </a:spcBef>
              <a:spcAft>
                <a:spcPts val="0"/>
              </a:spcAft>
              <a:buFontTx/>
              <a:buChar char="-"/>
            </a:pPr>
            <a:r>
              <a:rPr lang="nl-NL" dirty="0"/>
              <a:t>Waarborg altijd de privacy van cliënt. Kies zorgvuldig de ruimte uit waar je de rapportage inspreekt en wie dit kan horen</a:t>
            </a:r>
          </a:p>
          <a:p>
            <a:pPr marL="171450" lvl="0" indent="-171450" algn="l" rtl="0">
              <a:spcBef>
                <a:spcPts val="0"/>
              </a:spcBef>
              <a:spcAft>
                <a:spcPts val="0"/>
              </a:spcAft>
              <a:buFontTx/>
              <a:buChar char="-"/>
            </a:pPr>
            <a:r>
              <a:rPr lang="nl-NL" dirty="0"/>
              <a:t>Zorg ervoor dat de omgeving zo rustig mogelijk is. Wanneer de cliënt tegen je gaat praten wanneer je aan het rapporteren bent zal de oplossing dit ook overnemen.</a:t>
            </a:r>
          </a:p>
          <a:p>
            <a:pPr marL="0" lvl="0" indent="0" algn="l" rtl="0">
              <a:spcBef>
                <a:spcPts val="0"/>
              </a:spcBef>
              <a:spcAft>
                <a:spcPts val="0"/>
              </a:spcAft>
              <a:buNone/>
            </a:pPr>
            <a:endParaRPr lang="nl-NL" dirty="0"/>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nl-NL" dirty="0"/>
              <a:t>Rol van Super User is erg belangrijk. Zij moeten het team meenemen en motiveren.</a:t>
            </a:r>
          </a:p>
          <a:p>
            <a:pPr marL="0" lvl="0" indent="0" algn="l" rtl="0">
              <a:spcBef>
                <a:spcPts val="0"/>
              </a:spcBef>
              <a:spcAft>
                <a:spcPts val="0"/>
              </a:spcAft>
              <a:buNone/>
            </a:pPr>
            <a:endParaRPr lang="nl-NL" dirty="0"/>
          </a:p>
        </p:txBody>
      </p:sp>
    </p:spTree>
    <p:extLst>
      <p:ext uri="{BB962C8B-B14F-4D97-AF65-F5344CB8AC3E}">
        <p14:creationId xmlns:p14="http://schemas.microsoft.com/office/powerpoint/2010/main" val="140703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1af0a57d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1af0a57d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l-NL" dirty="0"/>
              <a:t>Ga dieper in op hoe Super Users </a:t>
            </a:r>
            <a:r>
              <a:rPr lang="nl-NL" dirty="0" err="1"/>
              <a:t>Attendi</a:t>
            </a:r>
            <a:r>
              <a:rPr lang="nl-NL" dirty="0"/>
              <a:t> kunnen introduceren binnen het team. Gebruik voorbeelden uit de praktijk.</a:t>
            </a:r>
          </a:p>
        </p:txBody>
      </p:sp>
    </p:spTree>
    <p:extLst>
      <p:ext uri="{BB962C8B-B14F-4D97-AF65-F5344CB8AC3E}">
        <p14:creationId xmlns:p14="http://schemas.microsoft.com/office/powerpoint/2010/main" val="2591806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Montserrat"/>
              <a:buNone/>
              <a:defRPr sz="5200" b="0" i="0">
                <a:latin typeface="Montserrat" pitchFamily="2" charset="77"/>
                <a:ea typeface="Montserrat" pitchFamily="2" charset="77"/>
                <a:cs typeface="Montserrat" pitchFamily="2" charset="77"/>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Montserrat"/>
              <a:buNone/>
              <a:defRPr sz="2800" b="0" i="0">
                <a:latin typeface="Montserrat" pitchFamily="2" charset="77"/>
                <a:ea typeface="Montserrat" pitchFamily="2" charset="77"/>
                <a:cs typeface="Montserrat" pitchFamily="2" charset="77"/>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dirty="0"/>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Montserrat"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Montserrat"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b="0" i="0">
                <a:latin typeface="Montserrat"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0" i="0">
                <a:latin typeface="Montserrat" pitchFamily="2" charset="77"/>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latin typeface="Montserrat" pitchFamily="2" charset="77"/>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dirty="0"/>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b="0" i="0">
                <a:latin typeface="Montserrat"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dirty="0"/>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b="0" i="0">
                <a:latin typeface="Montserrat" pitchFamily="2" charset="77"/>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b="0" i="0">
                <a:latin typeface="Montserrat" pitchFamily="2" charset="77"/>
              </a:defRPr>
            </a:lvl1pPr>
          </a:lstStyle>
          <a:p>
            <a:endParaRPr dirty="0"/>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b="0" i="0">
                <a:latin typeface="Montserrat" pitchFamily="2" charset="77"/>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rPr dirty="0"/>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b="0" i="0">
                <a:latin typeface="Montserrat" pitchFamily="2" charset="77"/>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dirty="0"/>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6" r:id="rId6"/>
    <p:sldLayoutId id="2147483657" r:id="rId7"/>
    <p:sldLayoutId id="214748365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ontserrat" pitchFamily="2" charset="77"/>
          <a:ea typeface="Montserrat"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help.attendi.nl/"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www.venvn.nl/media/w02buck0/v-vn-richtlijn-verslaglegging.pdf"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3" name="TextBox 2">
            <a:extLst>
              <a:ext uri="{FF2B5EF4-FFF2-40B4-BE49-F238E27FC236}">
                <a16:creationId xmlns:a16="http://schemas.microsoft.com/office/drawing/2014/main" id="{2A291E4E-4DA4-BFB6-32C8-A0B4381881D9}"/>
              </a:ext>
            </a:extLst>
          </p:cNvPr>
          <p:cNvSpPr txBox="1"/>
          <p:nvPr/>
        </p:nvSpPr>
        <p:spPr>
          <a:xfrm>
            <a:off x="252772" y="1389791"/>
            <a:ext cx="5372775" cy="646331"/>
          </a:xfrm>
          <a:prstGeom prst="rect">
            <a:avLst/>
          </a:prstGeom>
          <a:noFill/>
        </p:spPr>
        <p:txBody>
          <a:bodyPr wrap="square" rtlCol="0">
            <a:spAutoFit/>
          </a:bodyPr>
          <a:lstStyle/>
          <a:p>
            <a:r>
              <a:rPr lang="nl-NL" sz="1800" dirty="0">
                <a:solidFill>
                  <a:srgbClr val="FF90F0"/>
                </a:solidFill>
                <a:latin typeface="Attendi Alaska" pitchFamily="2" charset="77"/>
                <a:cs typeface="Calibri" panose="020F0502020204030204" pitchFamily="34" charset="0"/>
              </a:rPr>
              <a:t>Online scholing – Spraakgestuurd rapporteren in </a:t>
            </a:r>
            <a:r>
              <a:rPr lang="nl-NL" sz="1800" dirty="0" err="1">
                <a:solidFill>
                  <a:srgbClr val="FF90F0"/>
                </a:solidFill>
                <a:latin typeface="Attendi Alaska" pitchFamily="2" charset="77"/>
                <a:cs typeface="Calibri" panose="020F0502020204030204" pitchFamily="34" charset="0"/>
              </a:rPr>
              <a:t>Lable</a:t>
            </a:r>
            <a:r>
              <a:rPr lang="nl-NL" sz="1800" dirty="0">
                <a:solidFill>
                  <a:srgbClr val="FF90F0"/>
                </a:solidFill>
                <a:latin typeface="Attendi Alaska" pitchFamily="2" charset="77"/>
                <a:cs typeface="Calibri" panose="020F0502020204030204" pitchFamily="34" charset="0"/>
              </a:rPr>
              <a:t> Care</a:t>
            </a:r>
            <a:endParaRPr lang="en-NL" sz="1800" dirty="0">
              <a:solidFill>
                <a:srgbClr val="FF90F0"/>
              </a:solidFill>
              <a:latin typeface="Attendi Alaska" pitchFamily="2" charset="77"/>
              <a:cs typeface="Calibri" panose="020F0502020204030204" pitchFamily="34" charset="0"/>
            </a:endParaRPr>
          </a:p>
        </p:txBody>
      </p:sp>
      <p:pic>
        <p:nvPicPr>
          <p:cNvPr id="7" name="Picture 6" descr="A pink letters on a black background&#10;&#10;Description automatically generated with medium confidence">
            <a:extLst>
              <a:ext uri="{FF2B5EF4-FFF2-40B4-BE49-F238E27FC236}">
                <a16:creationId xmlns:a16="http://schemas.microsoft.com/office/drawing/2014/main" id="{EE0EF1D4-351E-997D-6D17-723D0DBE2E50}"/>
              </a:ext>
            </a:extLst>
          </p:cNvPr>
          <p:cNvPicPr>
            <a:picLocks noChangeAspect="1"/>
          </p:cNvPicPr>
          <p:nvPr/>
        </p:nvPicPr>
        <p:blipFill>
          <a:blip r:embed="rId3"/>
          <a:stretch>
            <a:fillRect/>
          </a:stretch>
        </p:blipFill>
        <p:spPr>
          <a:xfrm>
            <a:off x="311700" y="577026"/>
            <a:ext cx="3297115" cy="517464"/>
          </a:xfrm>
          <a:prstGeom prst="rect">
            <a:avLst/>
          </a:prstGeom>
        </p:spPr>
      </p:pic>
      <p:pic>
        <p:nvPicPr>
          <p:cNvPr id="10" name="Picture 9" descr="A picture containing creativity&#10;&#10;Description automatically generated">
            <a:extLst>
              <a:ext uri="{FF2B5EF4-FFF2-40B4-BE49-F238E27FC236}">
                <a16:creationId xmlns:a16="http://schemas.microsoft.com/office/drawing/2014/main" id="{22ACF7B2-17D1-BF6D-2F9A-7E91BF4556D6}"/>
              </a:ext>
            </a:extLst>
          </p:cNvPr>
          <p:cNvPicPr>
            <a:picLocks noChangeAspect="1"/>
          </p:cNvPicPr>
          <p:nvPr/>
        </p:nvPicPr>
        <p:blipFill>
          <a:blip r:embed="rId4"/>
          <a:stretch>
            <a:fillRect/>
          </a:stretch>
        </p:blipFill>
        <p:spPr>
          <a:xfrm>
            <a:off x="252773" y="4773393"/>
            <a:ext cx="320919" cy="148832"/>
          </a:xfrm>
          <a:prstGeom prst="rect">
            <a:avLst/>
          </a:prstGeom>
        </p:spPr>
      </p:pic>
      <p:pic>
        <p:nvPicPr>
          <p:cNvPr id="2" name="Afbeelding 1" descr="Afbeelding met kleding, persoon, muur, Menselijk gezicht&#10;&#10;Automatisch gegenereerde beschrijving">
            <a:extLst>
              <a:ext uri="{FF2B5EF4-FFF2-40B4-BE49-F238E27FC236}">
                <a16:creationId xmlns:a16="http://schemas.microsoft.com/office/drawing/2014/main" id="{F6CE1F6B-2783-7FA2-19D4-ED2CB340C974}"/>
              </a:ext>
            </a:extLst>
          </p:cNvPr>
          <p:cNvPicPr>
            <a:picLocks noChangeAspect="1"/>
          </p:cNvPicPr>
          <p:nvPr/>
        </p:nvPicPr>
        <p:blipFill rotWithShape="1">
          <a:blip r:embed="rId5"/>
          <a:srcRect l="21031" t="5575" r="13553"/>
          <a:stretch/>
        </p:blipFill>
        <p:spPr>
          <a:xfrm>
            <a:off x="5696123" y="1389791"/>
            <a:ext cx="3136177" cy="3017967"/>
          </a:xfrm>
          <a:prstGeom prst="round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413232" y="1568629"/>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Kondig de start aan en wijs ze op</a:t>
              </a:r>
              <a:r>
                <a:rPr lang="nl-NL" b="1" kern="1200" dirty="0">
                  <a:solidFill>
                    <a:srgbClr val="FF90F0"/>
                  </a:solidFill>
                  <a:latin typeface="Attendi Alaska" pitchFamily="2" charset="77"/>
                </a:rPr>
                <a:t> online scholing</a:t>
              </a:r>
              <a:endParaRPr lang="nl-NL"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760691" y="1589136"/>
            <a:ext cx="1797270" cy="1965226"/>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noProof="0" dirty="0">
                  <a:solidFill>
                    <a:srgbClr val="FF90F0"/>
                  </a:solidFill>
                  <a:latin typeface="Attendi Alaska" pitchFamily="2" charset="77"/>
                </a:rPr>
                <a:t>Voorbeelden en ambassadeurs</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670763" y="2444977"/>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6952162" y="1569230"/>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sp>
        <p:nvSpPr>
          <p:cNvPr id="19" name="Pijl links 18">
            <a:extLst>
              <a:ext uri="{FF2B5EF4-FFF2-40B4-BE49-F238E27FC236}">
                <a16:creationId xmlns:a16="http://schemas.microsoft.com/office/drawing/2014/main" id="{179B4540-2980-79DF-F1A0-A565A2E63B7A}"/>
              </a:ext>
            </a:extLst>
          </p:cNvPr>
          <p:cNvSpPr/>
          <p:nvPr/>
        </p:nvSpPr>
        <p:spPr>
          <a:xfrm>
            <a:off x="5957727" y="2457462"/>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7101101" y="2150269"/>
            <a:ext cx="1461716" cy="867930"/>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Ondersteun collega’s die dat nodig hebben</a:t>
            </a:r>
          </a:p>
        </p:txBody>
      </p:sp>
    </p:spTree>
    <p:extLst>
      <p:ext uri="{BB962C8B-B14F-4D97-AF65-F5344CB8AC3E}">
        <p14:creationId xmlns:p14="http://schemas.microsoft.com/office/powerpoint/2010/main" val="2579883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Aan de slag met het team</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1377328" y="1578883"/>
            <a:ext cx="1823694" cy="1985733"/>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Evalueer met het team</a:t>
              </a:r>
              <a:endParaRPr lang="nl-NL" b="1" kern="1200" noProof="0" dirty="0">
                <a:solidFill>
                  <a:srgbClr val="FF90F0"/>
                </a:solidFill>
                <a:latin typeface="Attendi Alaska" pitchFamily="2" charset="77"/>
              </a:endParaRPr>
            </a:p>
          </p:txBody>
        </p:sp>
      </p:grpSp>
      <p:sp>
        <p:nvSpPr>
          <p:cNvPr id="17" name="Pijl links 16">
            <a:extLst>
              <a:ext uri="{FF2B5EF4-FFF2-40B4-BE49-F238E27FC236}">
                <a16:creationId xmlns:a16="http://schemas.microsoft.com/office/drawing/2014/main" id="{215AFA49-501D-1610-5655-46BFEE2A3CB5}"/>
              </a:ext>
            </a:extLst>
          </p:cNvPr>
          <p:cNvSpPr/>
          <p:nvPr/>
        </p:nvSpPr>
        <p:spPr>
          <a:xfrm>
            <a:off x="3894451" y="241561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4" name="Groep 13">
            <a:extLst>
              <a:ext uri="{FF2B5EF4-FFF2-40B4-BE49-F238E27FC236}">
                <a16:creationId xmlns:a16="http://schemas.microsoft.com/office/drawing/2014/main" id="{D7D8CA4D-C1D0-57D2-2406-2B0718938285}"/>
              </a:ext>
            </a:extLst>
          </p:cNvPr>
          <p:cNvGrpSpPr/>
          <p:nvPr/>
        </p:nvGrpSpPr>
        <p:grpSpPr>
          <a:xfrm>
            <a:off x="5341506" y="1555949"/>
            <a:ext cx="1759595" cy="1940253"/>
            <a:chOff x="7892" y="726928"/>
            <a:chExt cx="2359111" cy="1415467"/>
          </a:xfrm>
          <a:solidFill>
            <a:schemeClr val="bg1"/>
          </a:solidFill>
        </p:grpSpPr>
        <p:sp>
          <p:nvSpPr>
            <p:cNvPr id="15" name="Afgeronde rechthoek 14">
              <a:extLst>
                <a:ext uri="{FF2B5EF4-FFF2-40B4-BE49-F238E27FC236}">
                  <a16:creationId xmlns:a16="http://schemas.microsoft.com/office/drawing/2014/main" id="{FB9BCA90-526C-A049-03C3-EEEECE63AB4A}"/>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6" name="Afgeronde rechthoek 4">
              <a:extLst>
                <a:ext uri="{FF2B5EF4-FFF2-40B4-BE49-F238E27FC236}">
                  <a16:creationId xmlns:a16="http://schemas.microsoft.com/office/drawing/2014/main" id="{1032FC7E-7A5D-D51C-9E26-EF36C2CD6A42}"/>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nl-NL" sz="1400" kern="1200" noProof="0" dirty="0">
                <a:solidFill>
                  <a:srgbClr val="FF90F0"/>
                </a:solidFill>
                <a:latin typeface="Attendi Alaska" pitchFamily="2" charset="77"/>
              </a:endParaRPr>
            </a:p>
          </p:txBody>
        </p:sp>
      </p:grpSp>
      <p:pic>
        <p:nvPicPr>
          <p:cNvPr id="2" name="Picture 3" descr="A picture containing creativity&#10;&#10;Description automatically generated">
            <a:extLst>
              <a:ext uri="{FF2B5EF4-FFF2-40B4-BE49-F238E27FC236}">
                <a16:creationId xmlns:a16="http://schemas.microsoft.com/office/drawing/2014/main" id="{C87DD48B-47FA-6AF7-C01A-2D2CF6394A79}"/>
              </a:ext>
            </a:extLst>
          </p:cNvPr>
          <p:cNvPicPr>
            <a:picLocks noChangeAspect="1"/>
          </p:cNvPicPr>
          <p:nvPr/>
        </p:nvPicPr>
        <p:blipFill>
          <a:blip r:embed="rId3"/>
          <a:stretch>
            <a:fillRect/>
          </a:stretch>
        </p:blipFill>
        <p:spPr>
          <a:xfrm>
            <a:off x="252773" y="4773393"/>
            <a:ext cx="320919" cy="148832"/>
          </a:xfrm>
          <a:prstGeom prst="rect">
            <a:avLst/>
          </a:prstGeom>
        </p:spPr>
      </p:pic>
      <p:sp>
        <p:nvSpPr>
          <p:cNvPr id="22" name="Tekstvak 21">
            <a:extLst>
              <a:ext uri="{FF2B5EF4-FFF2-40B4-BE49-F238E27FC236}">
                <a16:creationId xmlns:a16="http://schemas.microsoft.com/office/drawing/2014/main" id="{32504159-B75C-64C4-A648-A30EE3E2E91B}"/>
              </a:ext>
            </a:extLst>
          </p:cNvPr>
          <p:cNvSpPr txBox="1"/>
          <p:nvPr/>
        </p:nvSpPr>
        <p:spPr>
          <a:xfrm>
            <a:off x="5490445" y="2286009"/>
            <a:ext cx="1461716" cy="480131"/>
          </a:xfrm>
          <a:prstGeom prst="rect">
            <a:avLst/>
          </a:prstGeom>
          <a:noFill/>
        </p:spPr>
        <p:txBody>
          <a:bodyPr wrap="square">
            <a:sp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Vier succes met het team</a:t>
            </a:r>
          </a:p>
        </p:txBody>
      </p:sp>
    </p:spTree>
    <p:extLst>
      <p:ext uri="{BB962C8B-B14F-4D97-AF65-F5344CB8AC3E}">
        <p14:creationId xmlns:p14="http://schemas.microsoft.com/office/powerpoint/2010/main" val="1699671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646331"/>
          </a:xfrm>
          <a:prstGeom prst="rect">
            <a:avLst/>
          </a:prstGeom>
          <a:noFill/>
        </p:spPr>
        <p:txBody>
          <a:bodyPr wrap="square" rtlCol="0">
            <a:spAutoFit/>
          </a:bodyPr>
          <a:lstStyle/>
          <a:p>
            <a:r>
              <a:rPr lang="nl-NL" sz="3600" dirty="0">
                <a:solidFill>
                  <a:srgbClr val="FF90F0"/>
                </a:solidFill>
                <a:latin typeface="Attendi Alaska Medium" pitchFamily="2" charset="77"/>
              </a:rPr>
              <a:t>Praktische informatie </a:t>
            </a:r>
            <a:endParaRPr lang="en-NL" sz="3600" dirty="0">
              <a:solidFill>
                <a:srgbClr val="FF90F0"/>
              </a:solidFill>
              <a:latin typeface="Attendi Alaska Medium" pitchFamily="2" charset="77"/>
            </a:endParaRPr>
          </a:p>
        </p:txBody>
      </p:sp>
      <p:sp>
        <p:nvSpPr>
          <p:cNvPr id="2" name="Tekstvak 1">
            <a:extLst>
              <a:ext uri="{FF2B5EF4-FFF2-40B4-BE49-F238E27FC236}">
                <a16:creationId xmlns:a16="http://schemas.microsoft.com/office/drawing/2014/main" id="{1036259B-C935-BF90-46BD-8CF14EE8D5D6}"/>
              </a:ext>
            </a:extLst>
          </p:cNvPr>
          <p:cNvSpPr txBox="1"/>
          <p:nvPr/>
        </p:nvSpPr>
        <p:spPr>
          <a:xfrm>
            <a:off x="311699" y="1290268"/>
            <a:ext cx="6792486" cy="1526315"/>
          </a:xfrm>
          <a:prstGeom prst="rect">
            <a:avLst/>
          </a:prstGeom>
          <a:noFill/>
        </p:spPr>
        <p:txBody>
          <a:bodyPr wrap="square" rtlCol="0">
            <a:spAutoFit/>
          </a:bodyPr>
          <a:lstStyle/>
          <a:p>
            <a:pPr marL="285750" indent="-285750" algn="l" rtl="0" fontAlgn="base">
              <a:lnSpc>
                <a:spcPct val="150000"/>
              </a:lnSpc>
              <a:buClr>
                <a:srgbClr val="F2EFEA"/>
              </a:buClr>
              <a:buFont typeface="Wingdings" pitchFamily="2" charset="2"/>
              <a:buChar char="v"/>
            </a:pPr>
            <a:r>
              <a:rPr lang="en-US" sz="1600" dirty="0">
                <a:solidFill>
                  <a:srgbClr val="F2EFEA"/>
                </a:solidFill>
                <a:latin typeface="Attendi Alaska" pitchFamily="2" charset="77"/>
                <a:hlinkClick r:id="rId3"/>
              </a:rPr>
              <a:t>https://help.attendi.nl/</a:t>
            </a:r>
            <a:r>
              <a:rPr lang="en-US" sz="1600" dirty="0">
                <a:solidFill>
                  <a:srgbClr val="F2EFEA"/>
                </a:solidFill>
                <a:latin typeface="Attendi Alaska" pitchFamily="2" charset="77"/>
              </a:rPr>
              <a:t>  </a:t>
            </a:r>
          </a:p>
          <a:p>
            <a:pPr marL="285750" lvl="2" indent="-285750" fontAlgn="base">
              <a:lnSpc>
                <a:spcPct val="150000"/>
              </a:lnSpc>
              <a:buClr>
                <a:srgbClr val="F2EFEA"/>
              </a:buClr>
              <a:buFont typeface="Wingdings" pitchFamily="2" charset="2"/>
              <a:buChar char="v"/>
            </a:pPr>
            <a:r>
              <a:rPr lang="en-US" sz="1600" dirty="0">
                <a:solidFill>
                  <a:srgbClr val="F2EFEA"/>
                </a:solidFill>
                <a:latin typeface="Attendi Alaska" pitchFamily="2" charset="77"/>
              </a:rPr>
              <a:t>De tips &amp; tricks op </a:t>
            </a:r>
            <a:r>
              <a:rPr lang="en-US" sz="1600" dirty="0" err="1">
                <a:solidFill>
                  <a:srgbClr val="F2EFEA"/>
                </a:solidFill>
                <a:latin typeface="Attendi Alaska" pitchFamily="2" charset="77"/>
              </a:rPr>
              <a:t>een</a:t>
            </a:r>
            <a:r>
              <a:rPr lang="en-US" sz="1600" dirty="0">
                <a:solidFill>
                  <a:srgbClr val="F2EFEA"/>
                </a:solidFill>
                <a:latin typeface="Attendi Alaska" pitchFamily="2" charset="77"/>
              </a:rPr>
              <a:t> </a:t>
            </a:r>
            <a:r>
              <a:rPr lang="en-US" sz="1600" dirty="0" err="1">
                <a:solidFill>
                  <a:srgbClr val="F2EFEA"/>
                </a:solidFill>
                <a:latin typeface="Attendi Alaska" pitchFamily="2" charset="77"/>
              </a:rPr>
              <a:t>rijtje</a:t>
            </a:r>
            <a:endParaRPr lang="en-US" sz="1600" dirty="0">
              <a:solidFill>
                <a:srgbClr val="F2EFEA"/>
              </a:solidFill>
              <a:latin typeface="Attendi Alaska" pitchFamily="2" charset="77"/>
            </a:endParaRPr>
          </a:p>
          <a:p>
            <a:pPr marL="285750" indent="-285750" algn="l" rtl="0" fontAlgn="base">
              <a:lnSpc>
                <a:spcPct val="150000"/>
              </a:lnSpc>
              <a:buClr>
                <a:srgbClr val="F2EFEA"/>
              </a:buClr>
              <a:buFont typeface="Wingdings" pitchFamily="2" charset="2"/>
              <a:buChar char="v"/>
            </a:pPr>
            <a:r>
              <a:rPr lang="en-US" sz="1600" dirty="0" err="1">
                <a:solidFill>
                  <a:srgbClr val="F2EFEA"/>
                </a:solidFill>
                <a:latin typeface="Attendi Alaska" pitchFamily="2" charset="77"/>
              </a:rPr>
              <a:t>Oefenopdrachten</a:t>
            </a:r>
            <a:r>
              <a:rPr lang="en-US" sz="1600" dirty="0">
                <a:solidFill>
                  <a:srgbClr val="F2EFEA"/>
                </a:solidFill>
                <a:latin typeface="Attendi Alaska" pitchFamily="2" charset="77"/>
              </a:rPr>
              <a:t> </a:t>
            </a:r>
          </a:p>
          <a:p>
            <a:pPr marL="285750" indent="-285750" algn="l" rtl="0" fontAlgn="base">
              <a:lnSpc>
                <a:spcPct val="150000"/>
              </a:lnSpc>
              <a:buClr>
                <a:srgbClr val="F2EFEA"/>
              </a:buClr>
              <a:buFont typeface="Wingdings" pitchFamily="2" charset="2"/>
              <a:buChar char="v"/>
            </a:pPr>
            <a:r>
              <a:rPr lang="en-US" sz="1600" dirty="0">
                <a:solidFill>
                  <a:srgbClr val="F2EFEA"/>
                </a:solidFill>
                <a:latin typeface="Attendi Alaska" pitchFamily="2" charset="77"/>
              </a:rPr>
              <a:t>Het YouTube </a:t>
            </a:r>
            <a:r>
              <a:rPr lang="en-US" sz="1600" dirty="0" err="1">
                <a:solidFill>
                  <a:srgbClr val="F2EFEA"/>
                </a:solidFill>
                <a:latin typeface="Attendi Alaska" pitchFamily="2" charset="77"/>
              </a:rPr>
              <a:t>kanaal</a:t>
            </a:r>
            <a:r>
              <a:rPr lang="en-US" sz="1600" dirty="0">
                <a:solidFill>
                  <a:srgbClr val="F2EFEA"/>
                </a:solidFill>
                <a:latin typeface="Attendi Alaska" pitchFamily="2" charset="77"/>
              </a:rPr>
              <a:t> van </a:t>
            </a:r>
            <a:r>
              <a:rPr lang="en-US" sz="1600" dirty="0" err="1">
                <a:solidFill>
                  <a:srgbClr val="F2EFEA"/>
                </a:solidFill>
                <a:latin typeface="Attendi Alaska" pitchFamily="2" charset="77"/>
              </a:rPr>
              <a:t>Attendi</a:t>
            </a:r>
            <a:r>
              <a:rPr lang="en-US" sz="1600" dirty="0">
                <a:solidFill>
                  <a:srgbClr val="F2EFEA"/>
                </a:solidFill>
                <a:latin typeface="Attendi Alaska" pitchFamily="2" charset="77"/>
              </a:rPr>
              <a:t> </a:t>
            </a:r>
          </a:p>
        </p:txBody>
      </p:sp>
      <p:pic>
        <p:nvPicPr>
          <p:cNvPr id="4" name="Picture 3" descr="A picture containing creativity&#10;&#10;Description automatically generated">
            <a:extLst>
              <a:ext uri="{FF2B5EF4-FFF2-40B4-BE49-F238E27FC236}">
                <a16:creationId xmlns:a16="http://schemas.microsoft.com/office/drawing/2014/main" id="{04FD7368-418E-CB97-E348-843568FD4E1A}"/>
              </a:ext>
            </a:extLst>
          </p:cNvPr>
          <p:cNvPicPr>
            <a:picLocks noChangeAspect="1"/>
          </p:cNvPicPr>
          <p:nvPr/>
        </p:nvPicPr>
        <p:blipFill>
          <a:blip r:embed="rId4"/>
          <a:stretch>
            <a:fillRect/>
          </a:stretch>
        </p:blipFill>
        <p:spPr>
          <a:xfrm>
            <a:off x="252773" y="4773393"/>
            <a:ext cx="320919" cy="148832"/>
          </a:xfrm>
          <a:prstGeom prst="rect">
            <a:avLst/>
          </a:prstGeom>
        </p:spPr>
      </p:pic>
      <p:pic>
        <p:nvPicPr>
          <p:cNvPr id="5" name="Graphic 4">
            <a:extLst>
              <a:ext uri="{FF2B5EF4-FFF2-40B4-BE49-F238E27FC236}">
                <a16:creationId xmlns:a16="http://schemas.microsoft.com/office/drawing/2014/main" id="{F601B4CE-282F-A264-A62B-24E5D9366E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4064320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2864894" y="1925419"/>
            <a:ext cx="8520599" cy="646331"/>
          </a:xfrm>
          <a:prstGeom prst="rect">
            <a:avLst/>
          </a:prstGeom>
          <a:noFill/>
        </p:spPr>
        <p:txBody>
          <a:bodyPr wrap="square" rtlCol="0">
            <a:spAutoFit/>
          </a:bodyPr>
          <a:lstStyle/>
          <a:p>
            <a:r>
              <a:rPr lang="nl-NL" sz="3600" dirty="0">
                <a:solidFill>
                  <a:srgbClr val="FF90F0"/>
                </a:solidFill>
                <a:latin typeface="Attendi Alaska Medium" pitchFamily="2" charset="77"/>
              </a:rPr>
              <a:t>Aan de slag!</a:t>
            </a:r>
            <a:endParaRPr lang="en-NL" sz="3600" dirty="0">
              <a:solidFill>
                <a:srgbClr val="FF90F0"/>
              </a:solidFill>
              <a:latin typeface="Attendi Alaska Medium" pitchFamily="2" charset="77"/>
            </a:endParaRPr>
          </a:p>
        </p:txBody>
      </p:sp>
      <p:pic>
        <p:nvPicPr>
          <p:cNvPr id="4" name="Picture 3" descr="A picture containing creativity&#10;&#10;Description automatically generated">
            <a:extLst>
              <a:ext uri="{FF2B5EF4-FFF2-40B4-BE49-F238E27FC236}">
                <a16:creationId xmlns:a16="http://schemas.microsoft.com/office/drawing/2014/main" id="{04FD7368-418E-CB97-E348-843568FD4E1A}"/>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2373251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6551"/>
        </a:solidFill>
        <a:effectLst/>
      </p:bgPr>
    </p:bg>
    <p:spTree>
      <p:nvGrpSpPr>
        <p:cNvPr id="1" name="Shape 53"/>
        <p:cNvGrpSpPr/>
        <p:nvPr/>
      </p:nvGrpSpPr>
      <p:grpSpPr>
        <a:xfrm>
          <a:off x="0" y="0"/>
          <a:ext cx="0" cy="0"/>
          <a:chOff x="0" y="0"/>
          <a:chExt cx="0" cy="0"/>
        </a:xfrm>
      </p:grpSpPr>
      <p:sp>
        <p:nvSpPr>
          <p:cNvPr id="6" name="TextBox 5">
            <a:extLst>
              <a:ext uri="{FF2B5EF4-FFF2-40B4-BE49-F238E27FC236}">
                <a16:creationId xmlns:a16="http://schemas.microsoft.com/office/drawing/2014/main" id="{C66B8F3E-CCE9-15EB-F219-5C3384D5EB01}"/>
              </a:ext>
            </a:extLst>
          </p:cNvPr>
          <p:cNvSpPr txBox="1"/>
          <p:nvPr/>
        </p:nvSpPr>
        <p:spPr>
          <a:xfrm>
            <a:off x="325147" y="1205371"/>
            <a:ext cx="7342091" cy="1156983"/>
          </a:xfrm>
          <a:prstGeom prst="rect">
            <a:avLst/>
          </a:prstGeom>
          <a:noFill/>
        </p:spPr>
        <p:txBody>
          <a:bodyPr wrap="square" rtlCol="0">
            <a:spAutoFit/>
          </a:bodyPr>
          <a:lstStyle/>
          <a:p>
            <a:pPr marL="0" lvl="0" indent="0" algn="l" rtl="0">
              <a:lnSpc>
                <a:spcPct val="150000"/>
              </a:lnSpc>
              <a:spcBef>
                <a:spcPts val="0"/>
              </a:spcBef>
              <a:spcAft>
                <a:spcPts val="0"/>
              </a:spcAft>
              <a:buNone/>
            </a:pPr>
            <a:r>
              <a:rPr lang="nl-NL" sz="1600" b="1" dirty="0">
                <a:solidFill>
                  <a:srgbClr val="F2EFEA"/>
                </a:solidFill>
                <a:latin typeface="Attendi Alaska" pitchFamily="2" charset="77"/>
                <a:ea typeface="Montserrat"/>
                <a:cs typeface="Montserrat"/>
                <a:sym typeface="Montserrat"/>
              </a:rPr>
              <a:t>Laat het weten!</a:t>
            </a:r>
          </a:p>
          <a:p>
            <a:pPr marL="0" lvl="0" indent="0" algn="l" rtl="0">
              <a:lnSpc>
                <a:spcPct val="150000"/>
              </a:lnSpc>
              <a:spcBef>
                <a:spcPts val="0"/>
              </a:spcBef>
              <a:spcAft>
                <a:spcPts val="0"/>
              </a:spcAft>
              <a:buNone/>
            </a:pPr>
            <a:endParaRPr lang="nl-NL" sz="1600" b="1" dirty="0">
              <a:solidFill>
                <a:srgbClr val="F2EFEA"/>
              </a:solidFill>
              <a:latin typeface="Attendi Alaska" pitchFamily="2" charset="77"/>
              <a:ea typeface="Montserrat"/>
              <a:cs typeface="Montserrat"/>
              <a:sym typeface="Montserrat"/>
            </a:endParaRPr>
          </a:p>
          <a:p>
            <a:pPr marL="0" lvl="0" indent="0" algn="l" rtl="0">
              <a:lnSpc>
                <a:spcPct val="150000"/>
              </a:lnSpc>
              <a:spcBef>
                <a:spcPts val="0"/>
              </a:spcBef>
              <a:spcAft>
                <a:spcPts val="0"/>
              </a:spcAft>
              <a:buNone/>
            </a:pPr>
            <a:r>
              <a:rPr lang="nl-NL" sz="1600" b="1" dirty="0">
                <a:solidFill>
                  <a:srgbClr val="F2EFEA"/>
                </a:solidFill>
                <a:latin typeface="Attendi Alaska" pitchFamily="2" charset="77"/>
                <a:ea typeface="Montserrat"/>
                <a:cs typeface="Montserrat"/>
                <a:sym typeface="Montserrat"/>
              </a:rPr>
              <a:t>Via [naam + contactgegevens]</a:t>
            </a:r>
          </a:p>
        </p:txBody>
      </p:sp>
      <p:sp>
        <p:nvSpPr>
          <p:cNvPr id="8" name="TextBox 7">
            <a:extLst>
              <a:ext uri="{FF2B5EF4-FFF2-40B4-BE49-F238E27FC236}">
                <a16:creationId xmlns:a16="http://schemas.microsoft.com/office/drawing/2014/main" id="{67E2FD71-F0FE-ACC5-6B5B-1CAEF835429D}"/>
              </a:ext>
            </a:extLst>
          </p:cNvPr>
          <p:cNvSpPr txBox="1"/>
          <p:nvPr/>
        </p:nvSpPr>
        <p:spPr>
          <a:xfrm>
            <a:off x="325147" y="395927"/>
            <a:ext cx="5204012" cy="584775"/>
          </a:xfrm>
          <a:prstGeom prst="rect">
            <a:avLst/>
          </a:prstGeom>
          <a:noFill/>
        </p:spPr>
        <p:txBody>
          <a:bodyPr wrap="square" rtlCol="0">
            <a:spAutoFit/>
          </a:bodyPr>
          <a:lstStyle/>
          <a:p>
            <a:r>
              <a:rPr lang="nl-NL" sz="3200" dirty="0">
                <a:solidFill>
                  <a:srgbClr val="FF90F0"/>
                </a:solidFill>
                <a:latin typeface="Attendi Alaska Medium" pitchFamily="2" charset="77"/>
              </a:rPr>
              <a:t>Ervaringen of feedback?</a:t>
            </a:r>
            <a:endParaRPr lang="en-NL" sz="3200" dirty="0">
              <a:solidFill>
                <a:srgbClr val="FF90F0"/>
              </a:solidFill>
              <a:latin typeface="Attendi Alaska Medium" pitchFamily="2" charset="77"/>
            </a:endParaRPr>
          </a:p>
        </p:txBody>
      </p:sp>
      <p:pic>
        <p:nvPicPr>
          <p:cNvPr id="3" name="Picture 2" descr="A picture containing creativity&#10;&#10;Description automatically generated">
            <a:extLst>
              <a:ext uri="{FF2B5EF4-FFF2-40B4-BE49-F238E27FC236}">
                <a16:creationId xmlns:a16="http://schemas.microsoft.com/office/drawing/2014/main" id="{CFE8EC17-E94D-B129-A47F-CE18627C4680}"/>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8113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700" y="371532"/>
            <a:ext cx="5204012" cy="523220"/>
          </a:xfrm>
          <a:prstGeom prst="rect">
            <a:avLst/>
          </a:prstGeom>
          <a:noFill/>
        </p:spPr>
        <p:txBody>
          <a:bodyPr wrap="square" rtlCol="0">
            <a:spAutoFit/>
          </a:bodyPr>
          <a:lstStyle/>
          <a:p>
            <a:r>
              <a:rPr lang="nl-NL" sz="2800" dirty="0">
                <a:solidFill>
                  <a:srgbClr val="0B6551"/>
                </a:solidFill>
                <a:latin typeface="Attendi Alaska Medium" pitchFamily="2" charset="77"/>
              </a:rPr>
              <a:t>Agenda</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63955" y="661095"/>
            <a:ext cx="8416090" cy="3367589"/>
          </a:xfrm>
          <a:prstGeom prst="rect">
            <a:avLst/>
          </a:prstGeom>
          <a:noFill/>
        </p:spPr>
        <p:txBody>
          <a:bodyPr wrap="square" rtlCol="0">
            <a:spAutoFit/>
          </a:bodyPr>
          <a:lstStyle/>
          <a:p>
            <a:pPr algn="l">
              <a:lnSpc>
                <a:spcPct val="150000"/>
              </a:lnSpc>
            </a:pPr>
            <a:endParaRPr lang="nl-NL" sz="1800" dirty="0">
              <a:solidFill>
                <a:srgbClr val="18191A"/>
              </a:solidFill>
              <a:latin typeface="Attendi Alaska" pitchFamily="2" charset="77"/>
              <a:cs typeface="Calibri" panose="020F0502020204030204" pitchFamily="34" charset="0"/>
            </a:endParaRP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Spraakgestuurd rapporteren in </a:t>
            </a:r>
            <a:r>
              <a:rPr lang="nl-NL" sz="1800" dirty="0" err="1">
                <a:solidFill>
                  <a:srgbClr val="18191A"/>
                </a:solidFill>
                <a:latin typeface="Attendi Alaska" pitchFamily="2" charset="77"/>
                <a:cs typeface="Calibri" panose="020F0502020204030204" pitchFamily="34" charset="0"/>
              </a:rPr>
              <a:t>Lable</a:t>
            </a:r>
            <a:r>
              <a:rPr lang="nl-NL" sz="1800" dirty="0">
                <a:solidFill>
                  <a:srgbClr val="18191A"/>
                </a:solidFill>
                <a:latin typeface="Attendi Alaska" pitchFamily="2" charset="77"/>
                <a:cs typeface="Calibri" panose="020F0502020204030204" pitchFamily="34" charset="0"/>
              </a:rPr>
              <a:t> Care</a:t>
            </a: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Spraakgestuurd rapporteren in het bijzijn van de cliënt </a:t>
            </a: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Wat kan het je team opleveren?</a:t>
            </a: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Jouw rol als super user</a:t>
            </a: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Praktische informatie</a:t>
            </a:r>
          </a:p>
          <a:p>
            <a:pPr marL="285750" indent="-285750" algn="l">
              <a:lnSpc>
                <a:spcPct val="150000"/>
              </a:lnSpc>
              <a:buClr>
                <a:srgbClr val="FF90F0"/>
              </a:buClr>
              <a:buFont typeface="Wingdings" pitchFamily="2" charset="2"/>
              <a:buChar char="v"/>
            </a:pPr>
            <a:r>
              <a:rPr lang="nl-NL" sz="1800" dirty="0">
                <a:solidFill>
                  <a:srgbClr val="18191A"/>
                </a:solidFill>
                <a:latin typeface="Attendi Alaska" pitchFamily="2" charset="77"/>
                <a:cs typeface="Calibri" panose="020F0502020204030204" pitchFamily="34" charset="0"/>
              </a:rPr>
              <a:t>Aan de slag!</a:t>
            </a:r>
          </a:p>
          <a:p>
            <a:pPr>
              <a:lnSpc>
                <a:spcPct val="150000"/>
              </a:lnSpc>
            </a:pPr>
            <a:endParaRPr lang="nl-NL" sz="1800" dirty="0">
              <a:solidFill>
                <a:schemeClr val="tx1"/>
              </a:solidFill>
              <a:effectLst/>
              <a:latin typeface="Attendi Alaska" pitchFamily="2" charset="77"/>
              <a:cs typeface="Calibri" panose="020F0502020204030204" pitchFamily="34" charset="0"/>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4" name="Graphic 3">
            <a:extLst>
              <a:ext uri="{FF2B5EF4-FFF2-40B4-BE49-F238E27FC236}">
                <a16:creationId xmlns:a16="http://schemas.microsoft.com/office/drawing/2014/main" id="{100D2976-046D-190B-D118-EA9C192F2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1876287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413232" y="1803593"/>
            <a:ext cx="3646704" cy="1384995"/>
          </a:xfrm>
          <a:prstGeom prst="rect">
            <a:avLst/>
          </a:prstGeom>
          <a:noFill/>
        </p:spPr>
        <p:txBody>
          <a:bodyPr wrap="square" rtlCol="0">
            <a:spAutoFit/>
          </a:bodyPr>
          <a:lstStyle/>
          <a:p>
            <a:pPr algn="ctr"/>
            <a:r>
              <a:rPr lang="nl-NL" sz="2800" dirty="0">
                <a:solidFill>
                  <a:srgbClr val="FF90F0"/>
                </a:solidFill>
                <a:latin typeface="Attendi Alaska" pitchFamily="2" charset="77"/>
                <a:cs typeface="Calibri" panose="020F0502020204030204" pitchFamily="34" charset="0"/>
              </a:rPr>
              <a:t>Spraakgestuurd rapporteren in </a:t>
            </a:r>
            <a:r>
              <a:rPr lang="nl-NL" sz="2800" dirty="0" err="1">
                <a:solidFill>
                  <a:srgbClr val="FF90F0"/>
                </a:solidFill>
                <a:latin typeface="Attendi Alaska" pitchFamily="2" charset="77"/>
                <a:cs typeface="Calibri" panose="020F0502020204030204" pitchFamily="34" charset="0"/>
              </a:rPr>
              <a:t>Lable</a:t>
            </a:r>
            <a:r>
              <a:rPr lang="nl-NL" sz="2800" dirty="0">
                <a:solidFill>
                  <a:srgbClr val="FF90F0"/>
                </a:solidFill>
                <a:latin typeface="Attendi Alaska" pitchFamily="2" charset="77"/>
                <a:cs typeface="Calibri" panose="020F0502020204030204" pitchFamily="34" charset="0"/>
              </a:rPr>
              <a:t> Care</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8" name="Graphic 7">
            <a:extLst>
              <a:ext uri="{FF2B5EF4-FFF2-40B4-BE49-F238E27FC236}">
                <a16:creationId xmlns:a16="http://schemas.microsoft.com/office/drawing/2014/main" id="{2F289CB3-33B6-E782-25C0-CBE3B1D1F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555" y="4458637"/>
            <a:ext cx="522479" cy="522479"/>
          </a:xfrm>
          <a:prstGeom prst="rect">
            <a:avLst/>
          </a:prstGeom>
        </p:spPr>
      </p:pic>
      <p:pic>
        <p:nvPicPr>
          <p:cNvPr id="2" name="Afbeelding 1" descr="Afbeelding met tekst, schermopname, Lettertype, nummer&#10;&#10;Automatisch gegenereerde beschrijving">
            <a:extLst>
              <a:ext uri="{FF2B5EF4-FFF2-40B4-BE49-F238E27FC236}">
                <a16:creationId xmlns:a16="http://schemas.microsoft.com/office/drawing/2014/main" id="{91B94849-6D49-EE24-9C25-B25BA2E198E6}"/>
              </a:ext>
            </a:extLst>
          </p:cNvPr>
          <p:cNvPicPr>
            <a:picLocks noChangeAspect="1"/>
          </p:cNvPicPr>
          <p:nvPr/>
        </p:nvPicPr>
        <p:blipFill>
          <a:blip r:embed="rId6"/>
          <a:stretch>
            <a:fillRect/>
          </a:stretch>
        </p:blipFill>
        <p:spPr>
          <a:xfrm>
            <a:off x="4572000" y="613785"/>
            <a:ext cx="4239928" cy="3426790"/>
          </a:xfrm>
          <a:prstGeom prst="rect">
            <a:avLst/>
          </a:prstGeom>
        </p:spPr>
      </p:pic>
    </p:spTree>
    <p:extLst>
      <p:ext uri="{BB962C8B-B14F-4D97-AF65-F5344CB8AC3E}">
        <p14:creationId xmlns:p14="http://schemas.microsoft.com/office/powerpoint/2010/main" val="922458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162612" y="365211"/>
            <a:ext cx="4409388" cy="1384995"/>
          </a:xfrm>
          <a:prstGeom prst="rect">
            <a:avLst/>
          </a:prstGeom>
          <a:noFill/>
        </p:spPr>
        <p:txBody>
          <a:bodyPr wrap="square" rtlCol="0">
            <a:spAutoFit/>
          </a:bodyPr>
          <a:lstStyle/>
          <a:p>
            <a:pPr algn="ctr"/>
            <a:r>
              <a:rPr lang="nl-NL" sz="2800" dirty="0" err="1">
                <a:solidFill>
                  <a:srgbClr val="FF90F0"/>
                </a:solidFill>
                <a:latin typeface="Attendi Alaska" pitchFamily="2" charset="77"/>
                <a:cs typeface="Calibri" panose="020F0502020204030204" pitchFamily="34" charset="0"/>
              </a:rPr>
              <a:t>Spraakgestuurde</a:t>
            </a:r>
            <a:r>
              <a:rPr lang="nl-NL" sz="2800" dirty="0">
                <a:solidFill>
                  <a:srgbClr val="FF90F0"/>
                </a:solidFill>
                <a:latin typeface="Attendi Alaska" pitchFamily="2" charset="77"/>
                <a:cs typeface="Calibri" panose="020F0502020204030204" pitchFamily="34" charset="0"/>
              </a:rPr>
              <a:t> commando’s in        </a:t>
            </a:r>
            <a:r>
              <a:rPr lang="nl-NL" sz="2800" dirty="0" err="1">
                <a:solidFill>
                  <a:srgbClr val="FF90F0"/>
                </a:solidFill>
                <a:latin typeface="Attendi Alaska" pitchFamily="2" charset="77"/>
                <a:cs typeface="Calibri" panose="020F0502020204030204" pitchFamily="34" charset="0"/>
              </a:rPr>
              <a:t>Lable</a:t>
            </a:r>
            <a:r>
              <a:rPr lang="nl-NL" sz="2800" dirty="0">
                <a:solidFill>
                  <a:srgbClr val="FF90F0"/>
                </a:solidFill>
                <a:latin typeface="Attendi Alaska" pitchFamily="2" charset="77"/>
                <a:cs typeface="Calibri" panose="020F0502020204030204" pitchFamily="34" charset="0"/>
              </a:rPr>
              <a:t> Care</a:t>
            </a:r>
            <a:endParaRPr lang="en-NL" sz="28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5" name="Graphic 4">
            <a:extLst>
              <a:ext uri="{FF2B5EF4-FFF2-40B4-BE49-F238E27FC236}">
                <a16:creationId xmlns:a16="http://schemas.microsoft.com/office/drawing/2014/main" id="{3ADFACD2-372D-1261-FBE5-BFA0AAC319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555" y="4458637"/>
            <a:ext cx="522479" cy="522479"/>
          </a:xfrm>
          <a:prstGeom prst="rect">
            <a:avLst/>
          </a:prstGeom>
        </p:spPr>
      </p:pic>
      <p:sp>
        <p:nvSpPr>
          <p:cNvPr id="2" name="Tekstvak 1">
            <a:extLst>
              <a:ext uri="{FF2B5EF4-FFF2-40B4-BE49-F238E27FC236}">
                <a16:creationId xmlns:a16="http://schemas.microsoft.com/office/drawing/2014/main" id="{B7321249-795B-50F5-D5E4-EAB8B4AA67E5}"/>
              </a:ext>
            </a:extLst>
          </p:cNvPr>
          <p:cNvSpPr txBox="1"/>
          <p:nvPr/>
        </p:nvSpPr>
        <p:spPr>
          <a:xfrm>
            <a:off x="745741" y="2133169"/>
            <a:ext cx="4265436" cy="523220"/>
          </a:xfrm>
          <a:prstGeom prst="rect">
            <a:avLst/>
          </a:prstGeom>
          <a:noFill/>
        </p:spPr>
        <p:txBody>
          <a:bodyPr wrap="square" rtlCol="0">
            <a:spAutoFit/>
          </a:bodyPr>
          <a:lstStyle/>
          <a:p>
            <a:pPr marL="285750" indent="-285750">
              <a:buClr>
                <a:srgbClr val="FF3FE8"/>
              </a:buClr>
              <a:buFont typeface="Wingdings" pitchFamily="2" charset="2"/>
              <a:buChar char="v"/>
            </a:pPr>
            <a:r>
              <a:rPr lang="nl-NL" dirty="0">
                <a:solidFill>
                  <a:schemeClr val="bg1"/>
                </a:solidFill>
                <a:latin typeface="Attendi Alaska" pitchFamily="2" charset="77"/>
              </a:rPr>
              <a:t>Opsomming maken</a:t>
            </a:r>
          </a:p>
          <a:p>
            <a:pPr marL="285750" indent="-285750">
              <a:buClr>
                <a:srgbClr val="FF3FE8"/>
              </a:buClr>
              <a:buFont typeface="Wingdings" pitchFamily="2" charset="2"/>
              <a:buChar char="v"/>
            </a:pPr>
            <a:r>
              <a:rPr lang="nl-NL" dirty="0">
                <a:solidFill>
                  <a:schemeClr val="bg1"/>
                </a:solidFill>
                <a:latin typeface="Attendi Alaska" pitchFamily="2" charset="77"/>
              </a:rPr>
              <a:t>Witregel/volgende alinea</a:t>
            </a:r>
          </a:p>
        </p:txBody>
      </p:sp>
      <p:pic>
        <p:nvPicPr>
          <p:cNvPr id="6" name="Afbeelding 5" descr="Afbeelding met tekst, schermopname, Lettertype, lijn&#10;&#10;Automatisch gegenereerde beschrijving">
            <a:extLst>
              <a:ext uri="{FF2B5EF4-FFF2-40B4-BE49-F238E27FC236}">
                <a16:creationId xmlns:a16="http://schemas.microsoft.com/office/drawing/2014/main" id="{81CF3310-2992-EFB0-97A4-1D867BB31033}"/>
              </a:ext>
            </a:extLst>
          </p:cNvPr>
          <p:cNvPicPr>
            <a:picLocks noChangeAspect="1"/>
          </p:cNvPicPr>
          <p:nvPr/>
        </p:nvPicPr>
        <p:blipFill>
          <a:blip r:embed="rId6"/>
          <a:stretch>
            <a:fillRect/>
          </a:stretch>
        </p:blipFill>
        <p:spPr>
          <a:xfrm>
            <a:off x="4153430" y="1925245"/>
            <a:ext cx="4639112" cy="939068"/>
          </a:xfrm>
          <a:prstGeom prst="rect">
            <a:avLst/>
          </a:prstGeom>
        </p:spPr>
      </p:pic>
    </p:spTree>
    <p:extLst>
      <p:ext uri="{BB962C8B-B14F-4D97-AF65-F5344CB8AC3E}">
        <p14:creationId xmlns:p14="http://schemas.microsoft.com/office/powerpoint/2010/main" val="3064800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461665"/>
          </a:xfrm>
          <a:prstGeom prst="rect">
            <a:avLst/>
          </a:prstGeom>
          <a:noFill/>
        </p:spPr>
        <p:txBody>
          <a:bodyPr wrap="square" rtlCol="0">
            <a:spAutoFit/>
          </a:bodyPr>
          <a:lstStyle/>
          <a:p>
            <a:r>
              <a:rPr lang="nl-NL" sz="2400" dirty="0">
                <a:solidFill>
                  <a:srgbClr val="FF90F0"/>
                </a:solidFill>
                <a:latin typeface="Attendi Alaska" pitchFamily="2" charset="77"/>
                <a:cs typeface="Calibri" panose="020F0502020204030204" pitchFamily="34" charset="0"/>
              </a:rPr>
              <a:t>Spraakgestuurd rapporteren in het bijzijn van de cliënt</a:t>
            </a:r>
            <a:endParaRPr lang="en-NL" sz="2400" dirty="0">
              <a:solidFill>
                <a:srgbClr val="FF90F0"/>
              </a:solidFill>
              <a:latin typeface="Attendi Alaska" pitchFamily="2" charset="77"/>
              <a:cs typeface="Calibri" panose="020F0502020204030204" pitchFamily="34" charset="0"/>
            </a:endParaRPr>
          </a:p>
        </p:txBody>
      </p:sp>
      <p:pic>
        <p:nvPicPr>
          <p:cNvPr id="3" name="Picture 2" descr="A picture containing creativity&#10;&#10;Description automatically generated">
            <a:extLst>
              <a:ext uri="{FF2B5EF4-FFF2-40B4-BE49-F238E27FC236}">
                <a16:creationId xmlns:a16="http://schemas.microsoft.com/office/drawing/2014/main" id="{12CF6AD6-C0D3-C23D-A928-4ECB2CE8E16E}"/>
              </a:ext>
            </a:extLst>
          </p:cNvPr>
          <p:cNvPicPr>
            <a:picLocks noChangeAspect="1"/>
          </p:cNvPicPr>
          <p:nvPr/>
        </p:nvPicPr>
        <p:blipFill>
          <a:blip r:embed="rId3"/>
          <a:stretch>
            <a:fillRect/>
          </a:stretch>
        </p:blipFill>
        <p:spPr>
          <a:xfrm>
            <a:off x="252773" y="4773393"/>
            <a:ext cx="320919" cy="148832"/>
          </a:xfrm>
          <a:prstGeom prst="rect">
            <a:avLst/>
          </a:prstGeom>
        </p:spPr>
      </p:pic>
      <p:pic>
        <p:nvPicPr>
          <p:cNvPr id="4" name="Afbeelding 3" descr="Afbeelding met persoon, kleding, Menselijk gezicht, overdekt&#10;&#10;Automatisch gegenereerde beschrijving">
            <a:extLst>
              <a:ext uri="{FF2B5EF4-FFF2-40B4-BE49-F238E27FC236}">
                <a16:creationId xmlns:a16="http://schemas.microsoft.com/office/drawing/2014/main" id="{79534B69-0AE2-8649-CBE6-ACF39C1CA548}"/>
              </a:ext>
            </a:extLst>
          </p:cNvPr>
          <p:cNvPicPr>
            <a:picLocks noChangeAspect="1"/>
          </p:cNvPicPr>
          <p:nvPr/>
        </p:nvPicPr>
        <p:blipFill>
          <a:blip r:embed="rId4"/>
          <a:stretch>
            <a:fillRect/>
          </a:stretch>
        </p:blipFill>
        <p:spPr>
          <a:xfrm>
            <a:off x="2145324" y="1306938"/>
            <a:ext cx="4691430" cy="3127620"/>
          </a:xfrm>
          <a:prstGeom prst="roundRect">
            <a:avLst/>
          </a:prstGeom>
        </p:spPr>
      </p:pic>
      <p:pic>
        <p:nvPicPr>
          <p:cNvPr id="2" name="Graphic 1">
            <a:extLst>
              <a:ext uri="{FF2B5EF4-FFF2-40B4-BE49-F238E27FC236}">
                <a16:creationId xmlns:a16="http://schemas.microsoft.com/office/drawing/2014/main" id="{9C83D196-C890-C195-FD10-A1AD658A25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1533381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700" y="371532"/>
            <a:ext cx="5204012" cy="523220"/>
          </a:xfrm>
          <a:prstGeom prst="rect">
            <a:avLst/>
          </a:prstGeom>
          <a:noFill/>
        </p:spPr>
        <p:txBody>
          <a:bodyPr wrap="square" rtlCol="0">
            <a:spAutoFit/>
          </a:bodyPr>
          <a:lstStyle/>
          <a:p>
            <a:r>
              <a:rPr lang="nl-NL" sz="2800" dirty="0">
                <a:solidFill>
                  <a:srgbClr val="0B6551"/>
                </a:solidFill>
                <a:latin typeface="Attendi Alaska Medium" pitchFamily="2" charset="77"/>
              </a:rPr>
              <a:t>Rechten zorgvrager</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788F4D6B-E6A3-B32A-D286-BD7168D5AF80}"/>
              </a:ext>
            </a:extLst>
          </p:cNvPr>
          <p:cNvSpPr txBox="1"/>
          <p:nvPr/>
        </p:nvSpPr>
        <p:spPr>
          <a:xfrm>
            <a:off x="311700" y="1091048"/>
            <a:ext cx="5473958" cy="3136756"/>
          </a:xfrm>
          <a:prstGeom prst="rect">
            <a:avLst/>
          </a:prstGeom>
          <a:noFill/>
        </p:spPr>
        <p:txBody>
          <a:bodyPr wrap="square" rtlCol="0">
            <a:spAutoFit/>
          </a:bodyPr>
          <a:lstStyle/>
          <a:p>
            <a:pPr>
              <a:lnSpc>
                <a:spcPct val="150000"/>
              </a:lnSpc>
            </a:pPr>
            <a:r>
              <a:rPr lang="nl-NL" sz="1200" dirty="0">
                <a:solidFill>
                  <a:schemeClr val="tx1"/>
                </a:solidFill>
                <a:latin typeface="Attendi Alaska" pitchFamily="2" charset="77"/>
              </a:rPr>
              <a:t>V&amp;VN (2022). Richtlijn Verpleegkundige en Verzorgende Verslaglegging. </a:t>
            </a:r>
          </a:p>
          <a:p>
            <a:pPr>
              <a:lnSpc>
                <a:spcPct val="150000"/>
              </a:lnSpc>
            </a:pPr>
            <a:r>
              <a:rPr lang="nl-NL" sz="1200" dirty="0">
                <a:solidFill>
                  <a:schemeClr val="tx1"/>
                </a:solidFill>
                <a:latin typeface="Attendi Alaska" pitchFamily="2" charset="77"/>
                <a:hlinkClick r:id="rId3">
                  <a:extLst>
                    <a:ext uri="{A12FA001-AC4F-418D-AE19-62706E023703}">
                      <ahyp:hlinkClr xmlns:ahyp="http://schemas.microsoft.com/office/drawing/2018/hyperlinkcolor" val="tx"/>
                    </a:ext>
                  </a:extLst>
                </a:hlinkClick>
              </a:rPr>
              <a:t>https://www.venvn.nl/media/w02buck0/v-vn-richtlijn-verslaglegging.pdf</a:t>
            </a:r>
            <a:r>
              <a:rPr lang="nl-NL" sz="1200" dirty="0">
                <a:solidFill>
                  <a:schemeClr val="tx1"/>
                </a:solidFill>
                <a:latin typeface="Attendi Alaska" pitchFamily="2" charset="77"/>
              </a:rPr>
              <a:t>  </a:t>
            </a:r>
          </a:p>
          <a:p>
            <a:pPr>
              <a:lnSpc>
                <a:spcPct val="150000"/>
              </a:lnSpc>
              <a:buClr>
                <a:srgbClr val="0B6551"/>
              </a:buClr>
            </a:pPr>
            <a:br>
              <a:rPr lang="nl-NL" sz="1800" dirty="0">
                <a:solidFill>
                  <a:schemeClr val="tx1"/>
                </a:solidFill>
                <a:effectLst/>
                <a:latin typeface="Attendi Alaska" pitchFamily="2" charset="77"/>
                <a:cs typeface="Calibri" panose="020F0502020204030204" pitchFamily="34" charset="0"/>
              </a:rPr>
            </a:br>
            <a:r>
              <a:rPr lang="nl-NL" dirty="0">
                <a:solidFill>
                  <a:srgbClr val="0B6551"/>
                </a:solidFill>
                <a:latin typeface="Attendi Alaska Medium" pitchFamily="2" charset="77"/>
              </a:rPr>
              <a:t>De cliënt</a:t>
            </a:r>
          </a:p>
          <a:p>
            <a:pPr marL="285750"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Kan meelezen.</a:t>
            </a:r>
          </a:p>
          <a:p>
            <a:pPr marL="285750"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Recht op toevoegen van eigen verklaring aan het zorgdossier. </a:t>
            </a:r>
          </a:p>
          <a:p>
            <a:pPr marL="285750" indent="-285750">
              <a:lnSpc>
                <a:spcPct val="150000"/>
              </a:lnSpc>
              <a:buClr>
                <a:srgbClr val="0B6551"/>
              </a:buClr>
              <a:buFont typeface="Arial" panose="020B0604020202020204" pitchFamily="34" charset="0"/>
              <a:buChar char="•"/>
            </a:pPr>
            <a:r>
              <a:rPr lang="nl-NL" sz="1200" dirty="0">
                <a:solidFill>
                  <a:schemeClr val="tx1"/>
                </a:solidFill>
                <a:latin typeface="Attendi Alaska" pitchFamily="2" charset="77"/>
              </a:rPr>
              <a:t>Recht op het aanvullen, verbeteren en afschermen.</a:t>
            </a:r>
          </a:p>
          <a:p>
            <a:pPr algn="l">
              <a:lnSpc>
                <a:spcPct val="150000"/>
              </a:lnSpc>
            </a:pPr>
            <a:endParaRPr lang="nl-NL" sz="1800" dirty="0">
              <a:solidFill>
                <a:schemeClr val="tx1"/>
              </a:solidFill>
              <a:effectLst/>
              <a:latin typeface="Attendi Alaska" pitchFamily="2" charset="77"/>
              <a:cs typeface="Calibri" panose="020F0502020204030204" pitchFamily="34" charset="0"/>
            </a:endParaRPr>
          </a:p>
        </p:txBody>
      </p:sp>
      <p:pic>
        <p:nvPicPr>
          <p:cNvPr id="3" name="Picture 2" descr="A green and black wave&#10;&#10;Description automatically generated with low confidence">
            <a:extLst>
              <a:ext uri="{FF2B5EF4-FFF2-40B4-BE49-F238E27FC236}">
                <a16:creationId xmlns:a16="http://schemas.microsoft.com/office/drawing/2014/main" id="{4CCB6AE6-7C31-BF0F-69CD-F89F2047ACB7}"/>
              </a:ext>
            </a:extLst>
          </p:cNvPr>
          <p:cNvPicPr>
            <a:picLocks noChangeAspect="1"/>
          </p:cNvPicPr>
          <p:nvPr/>
        </p:nvPicPr>
        <p:blipFill>
          <a:blip r:embed="rId4"/>
          <a:stretch>
            <a:fillRect/>
          </a:stretch>
        </p:blipFill>
        <p:spPr>
          <a:xfrm>
            <a:off x="248966" y="4814535"/>
            <a:ext cx="320919" cy="148832"/>
          </a:xfrm>
          <a:prstGeom prst="rect">
            <a:avLst/>
          </a:prstGeom>
        </p:spPr>
      </p:pic>
      <p:pic>
        <p:nvPicPr>
          <p:cNvPr id="4" name="Graphic 3">
            <a:extLst>
              <a:ext uri="{FF2B5EF4-FFF2-40B4-BE49-F238E27FC236}">
                <a16:creationId xmlns:a16="http://schemas.microsoft.com/office/drawing/2014/main" id="{100D2976-046D-190B-D118-EA9C192F2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pic>
        <p:nvPicPr>
          <p:cNvPr id="5" name="Picture 6" descr="A close-up of a logo&#10;&#10;Description automatically generated with low confidence">
            <a:extLst>
              <a:ext uri="{FF2B5EF4-FFF2-40B4-BE49-F238E27FC236}">
                <a16:creationId xmlns:a16="http://schemas.microsoft.com/office/drawing/2014/main" id="{1BD1D525-A92E-4A3A-FDB4-94BA838995C0}"/>
              </a:ext>
            </a:extLst>
          </p:cNvPr>
          <p:cNvPicPr>
            <a:picLocks noChangeAspect="1"/>
          </p:cNvPicPr>
          <p:nvPr/>
        </p:nvPicPr>
        <p:blipFill>
          <a:blip r:embed="rId7"/>
          <a:stretch>
            <a:fillRect/>
          </a:stretch>
        </p:blipFill>
        <p:spPr>
          <a:xfrm>
            <a:off x="7208390" y="213392"/>
            <a:ext cx="1425404" cy="481305"/>
          </a:xfrm>
          <a:prstGeom prst="rect">
            <a:avLst/>
          </a:prstGeom>
        </p:spPr>
      </p:pic>
    </p:spTree>
    <p:extLst>
      <p:ext uri="{BB962C8B-B14F-4D97-AF65-F5344CB8AC3E}">
        <p14:creationId xmlns:p14="http://schemas.microsoft.com/office/powerpoint/2010/main" val="2334885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EBE1"/>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23220"/>
          </a:xfrm>
          <a:prstGeom prst="rect">
            <a:avLst/>
          </a:prstGeom>
          <a:noFill/>
        </p:spPr>
        <p:txBody>
          <a:bodyPr wrap="square" rtlCol="0">
            <a:spAutoFit/>
          </a:bodyPr>
          <a:lstStyle/>
          <a:p>
            <a:r>
              <a:rPr lang="nl-NL" sz="2800" dirty="0">
                <a:solidFill>
                  <a:srgbClr val="0B6551"/>
                </a:solidFill>
                <a:latin typeface="Attendi Alaska Medium" pitchFamily="2" charset="77"/>
              </a:rPr>
              <a:t>Rapporteren in het bijzijn van de cliënt</a:t>
            </a:r>
            <a:endParaRPr lang="en-NL" sz="2800" dirty="0">
              <a:solidFill>
                <a:srgbClr val="0B6551"/>
              </a:solidFill>
              <a:latin typeface="Attendi Alaska Medium" pitchFamily="2" charset="77"/>
            </a:endParaRPr>
          </a:p>
        </p:txBody>
      </p:sp>
      <p:sp>
        <p:nvSpPr>
          <p:cNvPr id="2" name="Tekstvak 1">
            <a:extLst>
              <a:ext uri="{FF2B5EF4-FFF2-40B4-BE49-F238E27FC236}">
                <a16:creationId xmlns:a16="http://schemas.microsoft.com/office/drawing/2014/main" id="{B90374D3-D366-0A01-D198-8E0480F6ADAE}"/>
              </a:ext>
            </a:extLst>
          </p:cNvPr>
          <p:cNvSpPr txBox="1"/>
          <p:nvPr/>
        </p:nvSpPr>
        <p:spPr>
          <a:xfrm>
            <a:off x="155661" y="1379631"/>
            <a:ext cx="4675478" cy="2316596"/>
          </a:xfrm>
          <a:prstGeom prst="rect">
            <a:avLst/>
          </a:prstGeom>
          <a:noFill/>
        </p:spPr>
        <p:txBody>
          <a:bodyPr wrap="square" rtlCol="0">
            <a:spAutoFit/>
          </a:bodyPr>
          <a:lstStyle/>
          <a:p>
            <a:pPr marL="285750" lvl="2" indent="-285750">
              <a:lnSpc>
                <a:spcPct val="150000"/>
              </a:lnSpc>
              <a:buClr>
                <a:srgbClr val="FF3FE8"/>
              </a:buClr>
              <a:buFont typeface="Arial" panose="020B0604020202020204" pitchFamily="34" charset="0"/>
              <a:buChar char="•"/>
            </a:pPr>
            <a:r>
              <a:rPr lang="nl-NL" dirty="0">
                <a:solidFill>
                  <a:schemeClr val="tx1"/>
                </a:solidFill>
                <a:latin typeface="Attendi Alaska" pitchFamily="2" charset="77"/>
              </a:rPr>
              <a:t>Als je voor de eerste keer naar een cliënt gaat, hoe pak je dat aan?</a:t>
            </a:r>
          </a:p>
          <a:p>
            <a:pPr marL="285750" lvl="2" indent="-285750">
              <a:lnSpc>
                <a:spcPct val="150000"/>
              </a:lnSpc>
              <a:buClr>
                <a:srgbClr val="FF3FE8"/>
              </a:buClr>
              <a:buFont typeface="Arial" panose="020B0604020202020204" pitchFamily="34" charset="0"/>
              <a:buChar char="•"/>
            </a:pPr>
            <a:r>
              <a:rPr lang="nl-NL" dirty="0">
                <a:solidFill>
                  <a:schemeClr val="tx1"/>
                </a:solidFill>
                <a:latin typeface="Attendi Alaska" pitchFamily="2" charset="77"/>
              </a:rPr>
              <a:t>Is dit geschikt voor alle cliënten?</a:t>
            </a:r>
          </a:p>
          <a:p>
            <a:pPr marL="285750" lvl="2" indent="-285750">
              <a:lnSpc>
                <a:spcPct val="150000"/>
              </a:lnSpc>
              <a:buClr>
                <a:srgbClr val="FF3FE8"/>
              </a:buClr>
              <a:buFont typeface="Arial" panose="020B0604020202020204" pitchFamily="34" charset="0"/>
              <a:buChar char="•"/>
            </a:pPr>
            <a:r>
              <a:rPr lang="nl-NL" dirty="0">
                <a:solidFill>
                  <a:schemeClr val="tx1"/>
                </a:solidFill>
                <a:latin typeface="Attendi Alaska" pitchFamily="2" charset="77"/>
              </a:rPr>
              <a:t>Hoe zit het met privacy? Wat als de cliënt bezoek heeft?</a:t>
            </a:r>
          </a:p>
          <a:p>
            <a:pPr marL="285750" lvl="2" indent="-285750">
              <a:lnSpc>
                <a:spcPct val="150000"/>
              </a:lnSpc>
              <a:buClr>
                <a:srgbClr val="FF3FE8"/>
              </a:buClr>
              <a:buFont typeface="Arial" panose="020B0604020202020204" pitchFamily="34" charset="0"/>
              <a:buChar char="•"/>
            </a:pPr>
            <a:r>
              <a:rPr lang="nl-NL" dirty="0">
                <a:solidFill>
                  <a:schemeClr val="tx1"/>
                </a:solidFill>
                <a:latin typeface="Attendi Alaska" pitchFamily="2" charset="77"/>
              </a:rPr>
              <a:t>Als de cliënt erdoorheen praat, wordt dit dan overgenomen door de oplossing?</a:t>
            </a:r>
          </a:p>
        </p:txBody>
      </p:sp>
      <p:pic>
        <p:nvPicPr>
          <p:cNvPr id="3" name="Picture 2" descr="A green and black wave&#10;&#10;Description automatically generated with low confidence">
            <a:extLst>
              <a:ext uri="{FF2B5EF4-FFF2-40B4-BE49-F238E27FC236}">
                <a16:creationId xmlns:a16="http://schemas.microsoft.com/office/drawing/2014/main" id="{750BF8B9-3BEB-A9B2-FAD6-3BB82D066F3B}"/>
              </a:ext>
            </a:extLst>
          </p:cNvPr>
          <p:cNvPicPr>
            <a:picLocks noChangeAspect="1"/>
          </p:cNvPicPr>
          <p:nvPr/>
        </p:nvPicPr>
        <p:blipFill>
          <a:blip r:embed="rId3"/>
          <a:stretch>
            <a:fillRect/>
          </a:stretch>
        </p:blipFill>
        <p:spPr>
          <a:xfrm>
            <a:off x="248966" y="4814535"/>
            <a:ext cx="320919" cy="148832"/>
          </a:xfrm>
          <a:prstGeom prst="rect">
            <a:avLst/>
          </a:prstGeom>
        </p:spPr>
      </p:pic>
      <p:pic>
        <p:nvPicPr>
          <p:cNvPr id="6" name="Afbeelding 5" descr="Afbeelding met kleding, persoon, muur, overdekt&#10;&#10;Automatisch gegenereerde beschrijving">
            <a:extLst>
              <a:ext uri="{FF2B5EF4-FFF2-40B4-BE49-F238E27FC236}">
                <a16:creationId xmlns:a16="http://schemas.microsoft.com/office/drawing/2014/main" id="{A93DD1AC-5BDF-A547-468C-0FF72F33C62A}"/>
              </a:ext>
            </a:extLst>
          </p:cNvPr>
          <p:cNvPicPr>
            <a:picLocks noChangeAspect="1"/>
          </p:cNvPicPr>
          <p:nvPr/>
        </p:nvPicPr>
        <p:blipFill>
          <a:blip r:embed="rId4"/>
          <a:stretch>
            <a:fillRect/>
          </a:stretch>
        </p:blipFill>
        <p:spPr>
          <a:xfrm>
            <a:off x="5159116" y="1584688"/>
            <a:ext cx="3829223" cy="2552815"/>
          </a:xfrm>
          <a:prstGeom prst="roundRect">
            <a:avLst/>
          </a:prstGeom>
        </p:spPr>
      </p:pic>
      <p:pic>
        <p:nvPicPr>
          <p:cNvPr id="4" name="Graphic 3">
            <a:extLst>
              <a:ext uri="{FF2B5EF4-FFF2-40B4-BE49-F238E27FC236}">
                <a16:creationId xmlns:a16="http://schemas.microsoft.com/office/drawing/2014/main" id="{D0B0B2EA-22F2-C4D9-18EE-9A6676CC40A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72555" y="4458637"/>
            <a:ext cx="522479" cy="522479"/>
          </a:xfrm>
          <a:prstGeom prst="rect">
            <a:avLst/>
          </a:prstGeom>
        </p:spPr>
      </p:pic>
    </p:spTree>
    <p:extLst>
      <p:ext uri="{BB962C8B-B14F-4D97-AF65-F5344CB8AC3E}">
        <p14:creationId xmlns:p14="http://schemas.microsoft.com/office/powerpoint/2010/main" val="427576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Rol van een super user </a:t>
            </a:r>
            <a:endParaRPr lang="en-NL" sz="3200" dirty="0">
              <a:solidFill>
                <a:srgbClr val="FF90F0"/>
              </a:solidFill>
              <a:latin typeface="Attendi Alaska Medium" pitchFamily="2" charset="77"/>
            </a:endParaRPr>
          </a:p>
        </p:txBody>
      </p:sp>
      <p:pic>
        <p:nvPicPr>
          <p:cNvPr id="7" name="Afbeelding 6">
            <a:extLst>
              <a:ext uri="{FF2B5EF4-FFF2-40B4-BE49-F238E27FC236}">
                <a16:creationId xmlns:a16="http://schemas.microsoft.com/office/drawing/2014/main" id="{2BA3BAD3-C5E6-2661-22BB-03A7B58A9F9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586398" y="1277820"/>
            <a:ext cx="3327386" cy="2868638"/>
          </a:xfrm>
          <a:prstGeom prst="rect">
            <a:avLst/>
          </a:prstGeom>
          <a:noFill/>
          <a:ln>
            <a:noFill/>
          </a:ln>
        </p:spPr>
      </p:pic>
      <p:pic>
        <p:nvPicPr>
          <p:cNvPr id="2" name="Picture 3" descr="A picture containing creativity&#10;&#10;Description automatically generated">
            <a:extLst>
              <a:ext uri="{FF2B5EF4-FFF2-40B4-BE49-F238E27FC236}">
                <a16:creationId xmlns:a16="http://schemas.microsoft.com/office/drawing/2014/main" id="{9A3143C1-EF25-050D-F72C-E83DDFF660D9}"/>
              </a:ext>
            </a:extLst>
          </p:cNvPr>
          <p:cNvPicPr>
            <a:picLocks noChangeAspect="1"/>
          </p:cNvPicPr>
          <p:nvPr/>
        </p:nvPicPr>
        <p:blipFill>
          <a:blip r:embed="rId5"/>
          <a:stretch>
            <a:fillRect/>
          </a:stretch>
        </p:blipFill>
        <p:spPr>
          <a:xfrm>
            <a:off x="252773" y="4773393"/>
            <a:ext cx="320919" cy="148832"/>
          </a:xfrm>
          <a:prstGeom prst="rect">
            <a:avLst/>
          </a:prstGeom>
        </p:spPr>
      </p:pic>
    </p:spTree>
    <p:extLst>
      <p:ext uri="{BB962C8B-B14F-4D97-AF65-F5344CB8AC3E}">
        <p14:creationId xmlns:p14="http://schemas.microsoft.com/office/powerpoint/2010/main" val="3048407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42744"/>
        </a:solidFill>
        <a:effectLst/>
      </p:bgPr>
    </p:bg>
    <p:spTree>
      <p:nvGrpSpPr>
        <p:cNvPr id="1" name="Shape 53"/>
        <p:cNvGrpSpPr/>
        <p:nvPr/>
      </p:nvGrpSpPr>
      <p:grpSpPr>
        <a:xfrm>
          <a:off x="0" y="0"/>
          <a:ext cx="0" cy="0"/>
          <a:chOff x="0" y="0"/>
          <a:chExt cx="0" cy="0"/>
        </a:xfrm>
      </p:grpSpPr>
      <p:sp>
        <p:nvSpPr>
          <p:cNvPr id="23" name="TextBox 22">
            <a:extLst>
              <a:ext uri="{FF2B5EF4-FFF2-40B4-BE49-F238E27FC236}">
                <a16:creationId xmlns:a16="http://schemas.microsoft.com/office/drawing/2014/main" id="{3DA7FFAF-96E2-CC25-0F53-159EBFE7B6D6}"/>
              </a:ext>
            </a:extLst>
          </p:cNvPr>
          <p:cNvSpPr txBox="1"/>
          <p:nvPr/>
        </p:nvSpPr>
        <p:spPr>
          <a:xfrm>
            <a:off x="311699" y="371532"/>
            <a:ext cx="8520599" cy="584775"/>
          </a:xfrm>
          <a:prstGeom prst="rect">
            <a:avLst/>
          </a:prstGeom>
          <a:noFill/>
        </p:spPr>
        <p:txBody>
          <a:bodyPr wrap="square" rtlCol="0">
            <a:spAutoFit/>
          </a:bodyPr>
          <a:lstStyle/>
          <a:p>
            <a:r>
              <a:rPr lang="nl-NL" sz="3200" dirty="0">
                <a:solidFill>
                  <a:srgbClr val="FF90F0"/>
                </a:solidFill>
                <a:latin typeface="Attendi Alaska Medium" pitchFamily="2" charset="77"/>
              </a:rPr>
              <a:t>Introductie in het team </a:t>
            </a:r>
            <a:endParaRPr lang="en-NL" sz="3200" dirty="0">
              <a:solidFill>
                <a:srgbClr val="FF90F0"/>
              </a:solidFill>
              <a:latin typeface="Attendi Alaska Medium" pitchFamily="2" charset="77"/>
            </a:endParaRPr>
          </a:p>
        </p:txBody>
      </p:sp>
      <p:grpSp>
        <p:nvGrpSpPr>
          <p:cNvPr id="5" name="Groep 4">
            <a:extLst>
              <a:ext uri="{FF2B5EF4-FFF2-40B4-BE49-F238E27FC236}">
                <a16:creationId xmlns:a16="http://schemas.microsoft.com/office/drawing/2014/main" id="{66E650E0-0486-319A-F6A7-AE66001787B2}"/>
              </a:ext>
            </a:extLst>
          </p:cNvPr>
          <p:cNvGrpSpPr/>
          <p:nvPr/>
        </p:nvGrpSpPr>
        <p:grpSpPr>
          <a:xfrm>
            <a:off x="311699" y="2095097"/>
            <a:ext cx="1724973" cy="1241012"/>
            <a:chOff x="7892" y="726928"/>
            <a:chExt cx="2359111" cy="1415467"/>
          </a:xfrm>
          <a:solidFill>
            <a:schemeClr val="bg1"/>
          </a:solidFill>
        </p:grpSpPr>
        <p:sp>
          <p:nvSpPr>
            <p:cNvPr id="6" name="Afgeronde rechthoek 5">
              <a:extLst>
                <a:ext uri="{FF2B5EF4-FFF2-40B4-BE49-F238E27FC236}">
                  <a16:creationId xmlns:a16="http://schemas.microsoft.com/office/drawing/2014/main" id="{6E385A12-C1B6-E426-27AD-8C931685EEA3}"/>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7" name="Afgeronde rechthoek 4">
              <a:extLst>
                <a:ext uri="{FF2B5EF4-FFF2-40B4-BE49-F238E27FC236}">
                  <a16:creationId xmlns:a16="http://schemas.microsoft.com/office/drawing/2014/main" id="{5127D1E7-F108-2607-21B2-9CE492E4A381}"/>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Online scholing</a:t>
              </a:r>
              <a:endParaRPr lang="nl-NL" sz="1400" b="1" kern="1200" noProof="0" dirty="0">
                <a:solidFill>
                  <a:srgbClr val="FF90F0"/>
                </a:solidFill>
                <a:latin typeface="Attendi Alaska" pitchFamily="2" charset="77"/>
              </a:endParaRPr>
            </a:p>
          </p:txBody>
        </p:sp>
      </p:grpSp>
      <p:grpSp>
        <p:nvGrpSpPr>
          <p:cNvPr id="8" name="Groep 7">
            <a:extLst>
              <a:ext uri="{FF2B5EF4-FFF2-40B4-BE49-F238E27FC236}">
                <a16:creationId xmlns:a16="http://schemas.microsoft.com/office/drawing/2014/main" id="{711DEAB8-5012-C421-7531-65D318892844}"/>
              </a:ext>
            </a:extLst>
          </p:cNvPr>
          <p:cNvGrpSpPr/>
          <p:nvPr/>
        </p:nvGrpSpPr>
        <p:grpSpPr>
          <a:xfrm>
            <a:off x="3529930" y="2095097"/>
            <a:ext cx="1724973" cy="1241012"/>
            <a:chOff x="7892" y="726928"/>
            <a:chExt cx="2359111" cy="1415467"/>
          </a:xfrm>
          <a:solidFill>
            <a:schemeClr val="bg1"/>
          </a:solidFill>
        </p:grpSpPr>
        <p:sp>
          <p:nvSpPr>
            <p:cNvPr id="9" name="Afgeronde rechthoek 8">
              <a:extLst>
                <a:ext uri="{FF2B5EF4-FFF2-40B4-BE49-F238E27FC236}">
                  <a16:creationId xmlns:a16="http://schemas.microsoft.com/office/drawing/2014/main" id="{03BCB03B-1C20-B1F2-4392-79F58A6F95A8}"/>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0" name="Afgeronde rechthoek 4">
              <a:extLst>
                <a:ext uri="{FF2B5EF4-FFF2-40B4-BE49-F238E27FC236}">
                  <a16:creationId xmlns:a16="http://schemas.microsoft.com/office/drawing/2014/main" id="{2785AB98-3D2B-C1B0-B2DF-D25A6D3BCB2F}"/>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b="1" kern="1200" dirty="0">
                  <a:solidFill>
                    <a:srgbClr val="FF90F0"/>
                  </a:solidFill>
                  <a:latin typeface="Attendi Alaska" pitchFamily="2" charset="77"/>
                </a:rPr>
                <a:t>Laat het zien</a:t>
              </a:r>
              <a:endParaRPr lang="nl-NL" sz="1400" b="1" kern="1200" noProof="0" dirty="0">
                <a:solidFill>
                  <a:srgbClr val="FF90F0"/>
                </a:solidFill>
                <a:latin typeface="Attendi Alaska" pitchFamily="2" charset="77"/>
              </a:endParaRPr>
            </a:p>
          </p:txBody>
        </p:sp>
      </p:grpSp>
      <p:grpSp>
        <p:nvGrpSpPr>
          <p:cNvPr id="11" name="Groep 10">
            <a:extLst>
              <a:ext uri="{FF2B5EF4-FFF2-40B4-BE49-F238E27FC236}">
                <a16:creationId xmlns:a16="http://schemas.microsoft.com/office/drawing/2014/main" id="{4CBC2441-F7A1-573E-8361-36A72119D2A6}"/>
              </a:ext>
            </a:extLst>
          </p:cNvPr>
          <p:cNvGrpSpPr/>
          <p:nvPr/>
        </p:nvGrpSpPr>
        <p:grpSpPr>
          <a:xfrm>
            <a:off x="6762368" y="2095098"/>
            <a:ext cx="1724973" cy="1241012"/>
            <a:chOff x="7892" y="726928"/>
            <a:chExt cx="2359111" cy="1415467"/>
          </a:xfrm>
          <a:solidFill>
            <a:schemeClr val="bg1"/>
          </a:solidFill>
        </p:grpSpPr>
        <p:sp>
          <p:nvSpPr>
            <p:cNvPr id="12" name="Afgeronde rechthoek 11">
              <a:extLst>
                <a:ext uri="{FF2B5EF4-FFF2-40B4-BE49-F238E27FC236}">
                  <a16:creationId xmlns:a16="http://schemas.microsoft.com/office/drawing/2014/main" id="{90209F22-0B26-A0C4-CFFB-6DC9897004B6}"/>
                </a:ext>
              </a:extLst>
            </p:cNvPr>
            <p:cNvSpPr/>
            <p:nvPr/>
          </p:nvSpPr>
          <p:spPr>
            <a:xfrm>
              <a:off x="7892" y="726928"/>
              <a:ext cx="2359111" cy="1415467"/>
            </a:xfrm>
            <a:prstGeom prst="roundRect">
              <a:avLst>
                <a:gd name="adj" fmla="val 10000"/>
              </a:avLst>
            </a:prstGeom>
            <a:grpFill/>
            <a:ln>
              <a:solidFill>
                <a:schemeClr val="bg1"/>
              </a:solidFill>
            </a:ln>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a:lstStyle/>
            <a:p>
              <a:endParaRPr lang="nl-NL"/>
            </a:p>
          </p:txBody>
        </p:sp>
        <p:sp>
          <p:nvSpPr>
            <p:cNvPr id="13" name="Afgeronde rechthoek 4">
              <a:extLst>
                <a:ext uri="{FF2B5EF4-FFF2-40B4-BE49-F238E27FC236}">
                  <a16:creationId xmlns:a16="http://schemas.microsoft.com/office/drawing/2014/main" id="{ECF3C786-4EA6-6539-52E0-07BA877BBBD6}"/>
                </a:ext>
              </a:extLst>
            </p:cNvPr>
            <p:cNvSpPr txBox="1"/>
            <p:nvPr/>
          </p:nvSpPr>
          <p:spPr>
            <a:xfrm>
              <a:off x="49350" y="768386"/>
              <a:ext cx="2276195" cy="1332551"/>
            </a:xfrm>
            <a:prstGeom prst="rect">
              <a:avLst/>
            </a:prstGeom>
            <a:grpFill/>
            <a:ln>
              <a:solidFill>
                <a:schemeClr val="bg1"/>
              </a:solidFill>
            </a:ln>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nl-NL" sz="1400" b="1" kern="1200" noProof="0" dirty="0">
                  <a:solidFill>
                    <a:srgbClr val="FF90F0"/>
                  </a:solidFill>
                  <a:latin typeface="Attendi Alaska" pitchFamily="2" charset="77"/>
                </a:rPr>
                <a:t>Bespreek de voordelen</a:t>
              </a:r>
            </a:p>
          </p:txBody>
        </p:sp>
      </p:grpSp>
      <p:sp>
        <p:nvSpPr>
          <p:cNvPr id="17" name="Pijl links 16">
            <a:extLst>
              <a:ext uri="{FF2B5EF4-FFF2-40B4-BE49-F238E27FC236}">
                <a16:creationId xmlns:a16="http://schemas.microsoft.com/office/drawing/2014/main" id="{215AFA49-501D-1610-5655-46BFEE2A3CB5}"/>
              </a:ext>
            </a:extLst>
          </p:cNvPr>
          <p:cNvSpPr/>
          <p:nvPr/>
        </p:nvSpPr>
        <p:spPr>
          <a:xfrm>
            <a:off x="2406488"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Pijl links 17">
            <a:extLst>
              <a:ext uri="{FF2B5EF4-FFF2-40B4-BE49-F238E27FC236}">
                <a16:creationId xmlns:a16="http://schemas.microsoft.com/office/drawing/2014/main" id="{7BE3D474-1C42-E1D3-1208-89C0872EE76A}"/>
              </a:ext>
            </a:extLst>
          </p:cNvPr>
          <p:cNvSpPr/>
          <p:nvPr/>
        </p:nvSpPr>
        <p:spPr>
          <a:xfrm>
            <a:off x="5616774" y="2647465"/>
            <a:ext cx="753625" cy="253545"/>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Picture 3" descr="A picture containing creativity&#10;&#10;Description automatically generated">
            <a:extLst>
              <a:ext uri="{FF2B5EF4-FFF2-40B4-BE49-F238E27FC236}">
                <a16:creationId xmlns:a16="http://schemas.microsoft.com/office/drawing/2014/main" id="{272F8AC0-519E-C2A3-9574-7D91A8B7E073}"/>
              </a:ext>
            </a:extLst>
          </p:cNvPr>
          <p:cNvPicPr>
            <a:picLocks noChangeAspect="1"/>
          </p:cNvPicPr>
          <p:nvPr/>
        </p:nvPicPr>
        <p:blipFill>
          <a:blip r:embed="rId3"/>
          <a:stretch>
            <a:fillRect/>
          </a:stretch>
        </p:blipFill>
        <p:spPr>
          <a:xfrm>
            <a:off x="252773" y="4773393"/>
            <a:ext cx="320919" cy="148832"/>
          </a:xfrm>
          <a:prstGeom prst="rect">
            <a:avLst/>
          </a:prstGeom>
        </p:spPr>
      </p:pic>
    </p:spTree>
    <p:extLst>
      <p:ext uri="{BB962C8B-B14F-4D97-AF65-F5344CB8AC3E}">
        <p14:creationId xmlns:p14="http://schemas.microsoft.com/office/powerpoint/2010/main" val="148420652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F4CC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5825</TotalTime>
  <Words>860</Words>
  <Application>Microsoft Macintosh PowerPoint</Application>
  <PresentationFormat>Diavoorstelling (16:9)</PresentationFormat>
  <Paragraphs>72</Paragraphs>
  <Slides>14</Slides>
  <Notes>14</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14</vt:i4>
      </vt:variant>
    </vt:vector>
  </HeadingPairs>
  <TitlesOfParts>
    <vt:vector size="20" baseType="lpstr">
      <vt:lpstr>Attendi Alaska</vt:lpstr>
      <vt:lpstr>Montserrat</vt:lpstr>
      <vt:lpstr>Attendi Alaska Medium</vt:lpstr>
      <vt:lpstr>Wingdings</vt:lpstr>
      <vt:lpstr>Arial</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Agterhof, Renate</dc:creator>
  <cp:lastModifiedBy>Daan Ekelschot</cp:lastModifiedBy>
  <cp:revision>102</cp:revision>
  <dcterms:modified xsi:type="dcterms:W3CDTF">2024-10-15T07:46:37Z</dcterms:modified>
</cp:coreProperties>
</file>